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73" r:id="rId3"/>
    <p:sldId id="263" r:id="rId4"/>
    <p:sldId id="282" r:id="rId5"/>
    <p:sldId id="283" r:id="rId6"/>
    <p:sldId id="285" r:id="rId7"/>
    <p:sldId id="284" r:id="rId8"/>
    <p:sldId id="286" r:id="rId9"/>
    <p:sldId id="280" r:id="rId10"/>
    <p:sldId id="287" r:id="rId11"/>
    <p:sldId id="281" r:id="rId12"/>
    <p:sldId id="288" r:id="rId13"/>
    <p:sldId id="289" r:id="rId14"/>
    <p:sldId id="290" r:id="rId15"/>
    <p:sldId id="334" r:id="rId16"/>
    <p:sldId id="335" r:id="rId17"/>
    <p:sldId id="336" r:id="rId18"/>
    <p:sldId id="337" r:id="rId19"/>
    <p:sldId id="264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291" r:id="rId42"/>
    <p:sldId id="316" r:id="rId43"/>
    <p:sldId id="317" r:id="rId44"/>
    <p:sldId id="318" r:id="rId45"/>
    <p:sldId id="319" r:id="rId46"/>
    <p:sldId id="332" r:id="rId47"/>
    <p:sldId id="333" r:id="rId48"/>
    <p:sldId id="320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21" r:id="rId57"/>
    <p:sldId id="323" r:id="rId58"/>
    <p:sldId id="272" r:id="rId59"/>
  </p:sldIdLst>
  <p:sldSz cx="12192000" cy="6858000"/>
  <p:notesSz cx="6858000" cy="9144000"/>
  <p:embeddedFontLst>
    <p:embeddedFont>
      <p:font typeface="나눔스퀘어라운드 Bold" panose="020B0600000101010101" charset="-127"/>
      <p:bold r:id="rId60"/>
    </p:embeddedFont>
    <p:embeddedFont>
      <p:font typeface="Arial Unicode MS" panose="020B0604020202020204" pitchFamily="50" charset="-127"/>
      <p:regular r:id="rId61"/>
    </p:embeddedFont>
    <p:embeddedFont>
      <p:font typeface="나눔고딕" panose="020B0600000101010101" charset="-127"/>
      <p:regular r:id="rId62"/>
      <p:bold r:id="rId63"/>
    </p:embeddedFont>
    <p:embeddedFont>
      <p:font typeface="나눔스퀘어라운드 ExtraBold" panose="020B0600000101010101" charset="-127"/>
      <p:bold r:id="rId64"/>
    </p:embeddedFont>
    <p:embeddedFont>
      <p:font typeface="맑은 고딕" panose="020B0503020000020004" pitchFamily="50" charset="-127"/>
      <p:regular r:id="rId65"/>
      <p:bold r:id="rId66"/>
    </p:embeddedFont>
    <p:embeddedFont>
      <p:font typeface="HY헤드라인M" panose="02030600000101010101" pitchFamily="18" charset="-127"/>
      <p:regular r:id="rId67"/>
    </p:embeddedFont>
    <p:embeddedFont>
      <p:font typeface="HY견고딕" panose="02030600000101010101" pitchFamily="18" charset="-127"/>
      <p:regular r:id="rId68"/>
    </p:embeddedFont>
    <p:embeddedFont>
      <p:font typeface="나눔바른고딕" panose="020B0600000101010101" charset="-127"/>
      <p:regular r:id="rId69"/>
      <p:bold r:id="rId70"/>
    </p:embeddedFont>
    <p:embeddedFont>
      <p:font typeface="Cambria" panose="02040503050406030204" pitchFamily="18" charset="0"/>
      <p:regular r:id="rId71"/>
      <p:bold r:id="rId72"/>
      <p:italic r:id="rId73"/>
      <p:boldItalic r:id="rId74"/>
    </p:embeddedFont>
    <p:embeddedFont>
      <p:font typeface="HY엽서M" panose="02030600000101010101" pitchFamily="18" charset="-127"/>
      <p:regular r:id="rId75"/>
    </p:embeddedFont>
    <p:embeddedFont>
      <p:font typeface="나눔고딕 ExtraBold" panose="020B0600000101010101" charset="-127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33"/>
    <a:srgbClr val="292A40"/>
    <a:srgbClr val="373855"/>
    <a:srgbClr val="121628"/>
    <a:srgbClr val="2BEDA8"/>
    <a:srgbClr val="DE3D6E"/>
    <a:srgbClr val="F2FFAF"/>
    <a:srgbClr val="D1FA00"/>
    <a:srgbClr val="B5F9E1"/>
    <a:srgbClr val="8A1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5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98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3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95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78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1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9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30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95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62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57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94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481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1C284-5924-4ED6-B84C-4F02663D619F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2AD33-8855-480B-9CEB-FA174E2B9F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45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www.brandbrief.co.kr/news/articleView.html?idxno=3062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eritas-a.com/news/articleView.html?idxno=327079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blog.naver.com/yidongho90/221973261994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n.news.naver.com/article/421/0004752660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blog.naver.com/jbgc01/22199871912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khgames.co.kr/news/articleView.html?idxno=123344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mobiinside.co.kr/2020/04/21/app-ape-3-3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nocutnews.co.kr/news/5364817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nbc.sbs.co.kr/article/10000917100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idomin.com/news/articleView.html?idxno=220095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z.chosun.com/site/data/html_dir/2013/07/21/2013072100502.html" TargetMode="External"/><Relationship Id="rId2" Type="http://schemas.openxmlformats.org/officeDocument/2006/relationships/hyperlink" Target="http://game.dailyesports.com/view.php?ud=20120607173231006151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uturekorea.co.kr/news/articleView.html?idxno=35527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.donga.com/95213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.news.naver.com/article/018/0004658177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and.co.kr/news/articleView.html?idxno=7343" TargetMode="External"/><Relationship Id="rId2" Type="http://schemas.openxmlformats.org/officeDocument/2006/relationships/hyperlink" Target="https://game.donga.com/64037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usinesspost.co.kr/BP?command=naver&amp;num=18097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16" y="-1203767"/>
            <a:ext cx="532436" cy="625033"/>
          </a:xfrm>
          <a:prstGeom prst="rect">
            <a:avLst/>
          </a:prstGeom>
          <a:solidFill>
            <a:srgbClr val="141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5" y="-1504455"/>
            <a:ext cx="4181475" cy="10572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-890292" y="482112"/>
            <a:ext cx="11628778" cy="7391529"/>
            <a:chOff x="-890292" y="482112"/>
            <a:chExt cx="11628778" cy="7391529"/>
          </a:xfrm>
        </p:grpSpPr>
        <p:sp>
          <p:nvSpPr>
            <p:cNvPr id="9" name="사다리꼴 8"/>
            <p:cNvSpPr/>
            <p:nvPr/>
          </p:nvSpPr>
          <p:spPr>
            <a:xfrm rot="19560000">
              <a:off x="-848620" y="1358758"/>
              <a:ext cx="10779374" cy="508339"/>
            </a:xfrm>
            <a:prstGeom prst="trapezoid">
              <a:avLst>
                <a:gd name="adj" fmla="val 63920"/>
              </a:avLst>
            </a:prstGeom>
            <a:solidFill>
              <a:srgbClr val="D1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9683686">
              <a:off x="97710" y="4202189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D1FA00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다리꼴 11"/>
            <p:cNvSpPr/>
            <p:nvPr/>
          </p:nvSpPr>
          <p:spPr>
            <a:xfrm rot="12788903" flipH="1">
              <a:off x="-890292" y="7365302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D1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/>
            <p:cNvSpPr/>
            <p:nvPr/>
          </p:nvSpPr>
          <p:spPr>
            <a:xfrm rot="19560000">
              <a:off x="-727030" y="482112"/>
              <a:ext cx="9062978" cy="508339"/>
            </a:xfrm>
            <a:prstGeom prst="trapezoid">
              <a:avLst>
                <a:gd name="adj" fmla="val 63920"/>
              </a:avLst>
            </a:prstGeom>
            <a:solidFill>
              <a:srgbClr val="DE3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/>
            <p:cNvSpPr/>
            <p:nvPr/>
          </p:nvSpPr>
          <p:spPr>
            <a:xfrm rot="19560000">
              <a:off x="-664983" y="1288653"/>
              <a:ext cx="8595184" cy="508339"/>
            </a:xfrm>
            <a:prstGeom prst="trapezoid">
              <a:avLst>
                <a:gd name="adj" fmla="val 63920"/>
              </a:avLst>
            </a:prstGeom>
            <a:solidFill>
              <a:srgbClr val="2B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rot="19683686">
              <a:off x="78795" y="2833068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DE3D6E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/>
            <p:cNvSpPr/>
            <p:nvPr/>
          </p:nvSpPr>
          <p:spPr>
            <a:xfrm rot="12788903" flipH="1">
              <a:off x="-882564" y="6020328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DE3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19683686">
              <a:off x="96574" y="3515714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2BEDA8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/>
            <p:cNvSpPr/>
            <p:nvPr/>
          </p:nvSpPr>
          <p:spPr>
            <a:xfrm rot="12788903" flipH="1">
              <a:off x="-874837" y="6694634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2B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395058" y="1848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JAVA</a:t>
            </a:r>
            <a:endParaRPr lang="ko-KR" altLang="en-US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856892" y="3173499"/>
            <a:ext cx="1212807" cy="1212807"/>
          </a:xfrm>
          <a:prstGeom prst="ellipse">
            <a:avLst/>
          </a:prstGeom>
          <a:noFill/>
          <a:ln w="34925">
            <a:solidFill>
              <a:srgbClr val="D6B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9B36D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8988" y="2898178"/>
            <a:ext cx="1218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Test</a:t>
            </a:r>
            <a:endParaRPr lang="ko-KR" altLang="en-US" sz="40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09485" y="3425959"/>
            <a:ext cx="907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D6BC5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GO</a:t>
            </a:r>
            <a:endParaRPr lang="ko-KR" altLang="en-US" sz="40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D6BC5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548988" y="4296717"/>
            <a:ext cx="635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exam</a:t>
            </a:r>
            <a:endParaRPr lang="ko-KR" altLang="en-US" sz="160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169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Desktop\sq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4" y="657225"/>
            <a:ext cx="93630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\Desktop\sql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49" y="3852862"/>
            <a:ext cx="44577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dmin\Desktop\sql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4" y="3862387"/>
            <a:ext cx="4411662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12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9254656">
            <a:off x="9261289" y="-55817"/>
            <a:ext cx="2916820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9254656">
            <a:off x="10020953" y="5363351"/>
            <a:ext cx="2742672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3800000">
            <a:off x="9494916" y="316682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13800000">
            <a:off x="10703571" y="4868020"/>
            <a:ext cx="2108342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9200000">
            <a:off x="11000123" y="1225255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3800000">
            <a:off x="8823316" y="5370921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3800000">
            <a:off x="6987174" y="3179954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19200000">
            <a:off x="7285866" y="2494575"/>
            <a:ext cx="731456" cy="671332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9200000">
            <a:off x="7052445" y="1853257"/>
            <a:ext cx="2726888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9200000">
            <a:off x="9677501" y="2771850"/>
            <a:ext cx="579843" cy="622625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9200000">
            <a:off x="9550846" y="242386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87166" y="2872625"/>
            <a:ext cx="4348480" cy="518160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65511" y="803555"/>
            <a:ext cx="19591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900" dirty="0">
                <a:gradFill flip="none" rotWithShape="1">
                  <a:gsLst>
                    <a:gs pos="100000">
                      <a:srgbClr val="DE3D6E"/>
                    </a:gs>
                    <a:gs pos="100000">
                      <a:srgbClr val="2BEDA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</a:t>
            </a:r>
            <a:endParaRPr lang="ko-KR" altLang="en-US" sz="23900" dirty="0">
              <a:gradFill flip="none" rotWithShape="1">
                <a:gsLst>
                  <a:gs pos="100000">
                    <a:srgbClr val="DE3D6E"/>
                  </a:gs>
                  <a:gs pos="100000">
                    <a:srgbClr val="2BEDA8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44346" y="2839317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현행 시스템 파악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44440" y="4387976"/>
            <a:ext cx="453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:</a:t>
            </a:r>
            <a:endParaRPr lang="ko-KR" altLang="en-US" sz="88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8410" y="4788085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현 운영체제</a:t>
            </a:r>
          </a:p>
        </p:txBody>
      </p:sp>
    </p:spTree>
    <p:extLst>
      <p:ext uri="{BB962C8B-B14F-4D97-AF65-F5344CB8AC3E}">
        <p14:creationId xmlns:p14="http://schemas.microsoft.com/office/powerpoint/2010/main" val="3719759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unna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6" y="385762"/>
            <a:ext cx="1804989" cy="180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\Desktop\window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088780"/>
            <a:ext cx="7181850" cy="487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7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unna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6" y="385762"/>
            <a:ext cx="1804989" cy="180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dmin\Desktop\window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13" y="1459706"/>
            <a:ext cx="7935912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38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esktop\unnam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6" y="385762"/>
            <a:ext cx="1804989" cy="180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admin\Desktop\window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4" y="385762"/>
            <a:ext cx="6505575" cy="610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250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9254656">
            <a:off x="9261289" y="-55817"/>
            <a:ext cx="2916820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9254656">
            <a:off x="10020953" y="5363351"/>
            <a:ext cx="2742672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3800000">
            <a:off x="9494916" y="316682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13800000">
            <a:off x="10703571" y="4868020"/>
            <a:ext cx="2108342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9200000">
            <a:off x="11000123" y="1225255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3800000">
            <a:off x="8823316" y="5370921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3800000">
            <a:off x="6987174" y="3179954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19200000">
            <a:off x="7285866" y="2494575"/>
            <a:ext cx="731456" cy="671332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9200000">
            <a:off x="7052445" y="1853257"/>
            <a:ext cx="2726888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9200000">
            <a:off x="9677501" y="2771850"/>
            <a:ext cx="579843" cy="622625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9200000">
            <a:off x="9550846" y="242386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87166" y="2872625"/>
            <a:ext cx="4348480" cy="518160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65511" y="803555"/>
            <a:ext cx="19591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900" dirty="0">
                <a:gradFill flip="none" rotWithShape="1">
                  <a:gsLst>
                    <a:gs pos="100000">
                      <a:srgbClr val="DE3D6E"/>
                    </a:gs>
                    <a:gs pos="100000">
                      <a:srgbClr val="2BEDA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</a:t>
            </a:r>
            <a:endParaRPr lang="ko-KR" altLang="en-US" sz="23900" dirty="0">
              <a:gradFill flip="none" rotWithShape="1">
                <a:gsLst>
                  <a:gs pos="100000">
                    <a:srgbClr val="DE3D6E"/>
                  </a:gs>
                  <a:gs pos="100000">
                    <a:srgbClr val="2BEDA8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44346" y="2839317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현행 시스템 파악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44440" y="4387976"/>
            <a:ext cx="453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:</a:t>
            </a:r>
            <a:endParaRPr lang="ko-KR" altLang="en-US" sz="88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8410" y="4788085"/>
            <a:ext cx="279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개발기술환경</a:t>
            </a:r>
          </a:p>
        </p:txBody>
      </p:sp>
    </p:spTree>
    <p:extLst>
      <p:ext uri="{BB962C8B-B14F-4D97-AF65-F5344CB8AC3E}">
        <p14:creationId xmlns:p14="http://schemas.microsoft.com/office/powerpoint/2010/main" val="3238084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</a:p>
        </p:txBody>
      </p:sp>
      <p:pic>
        <p:nvPicPr>
          <p:cNvPr id="5122" name="Picture 2" descr="C:\Users\admin\Desktop\새 폴더\이미지 (2)\캡처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16246" y="1632230"/>
            <a:ext cx="2581195" cy="11339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685538" y="1906810"/>
            <a:ext cx="73609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OS</a:t>
            </a:r>
            <a:endParaRPr lang="ko-KR" altLang="en-US" sz="3200" b="1"/>
          </a:p>
        </p:txBody>
      </p:sp>
      <p:sp>
        <p:nvSpPr>
          <p:cNvPr id="19" name="TextBox 18"/>
          <p:cNvSpPr txBox="1"/>
          <p:nvPr/>
        </p:nvSpPr>
        <p:spPr>
          <a:xfrm>
            <a:off x="2685538" y="5135885"/>
            <a:ext cx="1826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 b="1"/>
              <a:t>개발언어</a:t>
            </a:r>
          </a:p>
        </p:txBody>
      </p:sp>
      <p:pic>
        <p:nvPicPr>
          <p:cNvPr id="21" name="Picture 7" descr="C:\Users\admin\Desktop\새 폴더\이미지 (2)\자바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26791" y="4810462"/>
            <a:ext cx="747918" cy="1162721"/>
          </a:xfrm>
          <a:prstGeom prst="rect">
            <a:avLst/>
          </a:prstGeom>
          <a:noFill/>
        </p:spPr>
      </p:pic>
      <p:grpSp>
        <p:nvGrpSpPr>
          <p:cNvPr id="5132" name="그룹 5131"/>
          <p:cNvGrpSpPr/>
          <p:nvPr/>
        </p:nvGrpSpPr>
        <p:grpSpPr>
          <a:xfrm>
            <a:off x="2389789" y="2957668"/>
            <a:ext cx="7488147" cy="1705282"/>
            <a:chOff x="2389789" y="2818948"/>
            <a:chExt cx="7488147" cy="1705282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389789" y="2818948"/>
              <a:ext cx="74881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7" name="직선 연결선 6"/>
            <p:cNvCxnSpPr/>
            <p:nvPr/>
          </p:nvCxnSpPr>
          <p:spPr>
            <a:xfrm>
              <a:off x="2389789" y="4524230"/>
              <a:ext cx="74881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9" name="TextBox 10"/>
          <p:cNvSpPr txBox="1"/>
          <p:nvPr/>
        </p:nvSpPr>
        <p:spPr>
          <a:xfrm>
            <a:off x="7686820" y="1875680"/>
            <a:ext cx="1735455" cy="6470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sz="2200" b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windows 10</a:t>
            </a:r>
            <a:endParaRPr lang="en-US" altLang="ko-KR" sz="2300" b="1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"/>
              <a:ea typeface="나눔바른고딕"/>
            </a:endParaRPr>
          </a:p>
          <a:p>
            <a:pPr lvl="0" algn="ctr">
              <a:defRPr/>
            </a:pPr>
            <a:r>
              <a:rPr lang="en-US" altLang="ko-KR" sz="1500" b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PRO, HOME</a:t>
            </a:r>
            <a:endParaRPr lang="en-US" altLang="ko-KR" sz="1500" b="1">
              <a:latin typeface="나눔바른고딕"/>
              <a:ea typeface="나눔바른고딕"/>
            </a:endParaRPr>
          </a:p>
        </p:txBody>
      </p:sp>
      <p:pic>
        <p:nvPicPr>
          <p:cNvPr id="5126" name="Picture 6" descr="C:\Users\admin\Desktop\새 폴더\이미지 (2)\이클립스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41482" y="3496108"/>
            <a:ext cx="2446014" cy="628402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2685538" y="3517922"/>
            <a:ext cx="8386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/>
              <a:t>IDE</a:t>
            </a:r>
            <a:endParaRPr lang="ko-KR" altLang="en-US" sz="3200" b="1"/>
          </a:p>
        </p:txBody>
      </p:sp>
      <p:sp>
        <p:nvSpPr>
          <p:cNvPr id="5130" name="TextBox 10"/>
          <p:cNvSpPr txBox="1"/>
          <p:nvPr/>
        </p:nvSpPr>
        <p:spPr>
          <a:xfrm>
            <a:off x="6454181" y="3388453"/>
            <a:ext cx="361554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Eclipse IDE</a:t>
            </a:r>
            <a:r>
              <a:rPr lang="ko-KR" altLang="en-US" sz="20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 </a:t>
            </a:r>
            <a:r>
              <a:rPr lang="en-US" altLang="ko-KR" sz="20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for Enterprise Java Developers</a:t>
            </a:r>
          </a:p>
          <a:p>
            <a:pPr lvl="0" algn="ctr">
              <a:defRPr/>
            </a:pPr>
            <a:r>
              <a:rPr lang="en-US" altLang="ko-KR" sz="1500" b="1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ver</a:t>
            </a:r>
            <a:r>
              <a:rPr lang="en-US" altLang="ko-KR" sz="15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 4.1.15</a:t>
            </a:r>
            <a:endParaRPr lang="en-US" altLang="ko-KR" sz="1500" b="1" dirty="0">
              <a:latin typeface="나눔바른고딕"/>
              <a:ea typeface="나눔바른고딕"/>
            </a:endParaRPr>
          </a:p>
        </p:txBody>
      </p:sp>
      <p:sp>
        <p:nvSpPr>
          <p:cNvPr id="5131" name="TextBox 10"/>
          <p:cNvSpPr txBox="1"/>
          <p:nvPr/>
        </p:nvSpPr>
        <p:spPr>
          <a:xfrm>
            <a:off x="7849967" y="5192922"/>
            <a:ext cx="1316355" cy="470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b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jdk-1.8</a:t>
            </a:r>
            <a:endParaRPr lang="en-US" altLang="ko-KR" sz="2500" b="1"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91367447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개발도구</a:t>
            </a:r>
          </a:p>
        </p:txBody>
      </p:sp>
      <p:grpSp>
        <p:nvGrpSpPr>
          <p:cNvPr id="5132" name="그룹 5131"/>
          <p:cNvGrpSpPr/>
          <p:nvPr/>
        </p:nvGrpSpPr>
        <p:grpSpPr>
          <a:xfrm>
            <a:off x="2389789" y="2957668"/>
            <a:ext cx="7488147" cy="1705282"/>
            <a:chOff x="2389789" y="2818948"/>
            <a:chExt cx="7488147" cy="1705282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389789" y="2818948"/>
              <a:ext cx="74881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7" name="직선 연결선 6"/>
            <p:cNvCxnSpPr/>
            <p:nvPr/>
          </p:nvCxnSpPr>
          <p:spPr>
            <a:xfrm>
              <a:off x="2389789" y="4524230"/>
              <a:ext cx="74881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685538" y="1696450"/>
            <a:ext cx="1481648" cy="84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/>
              <a:t>GUI TOOL</a:t>
            </a:r>
            <a:endParaRPr lang="ko-KR" altLang="en-US" sz="25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85538" y="3571781"/>
            <a:ext cx="18482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/>
              <a:t>DB</a:t>
            </a:r>
            <a:endParaRPr lang="ko-KR" altLang="en-US" sz="25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67990" y="5183111"/>
            <a:ext cx="18482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/>
              <a:t>OA</a:t>
            </a:r>
            <a:endParaRPr lang="ko-KR" altLang="en-US" sz="2500" b="1" dirty="0"/>
          </a:p>
        </p:txBody>
      </p:sp>
      <p:pic>
        <p:nvPicPr>
          <p:cNvPr id="22" name="Picture 8" descr="C:\Users\admin\Desktop\새 폴더\이미지 (2)\자바빌더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84277" y="1618373"/>
            <a:ext cx="1463872" cy="1001792"/>
          </a:xfrm>
          <a:prstGeom prst="rect">
            <a:avLst/>
          </a:prstGeom>
          <a:noFill/>
        </p:spPr>
      </p:pic>
      <p:pic>
        <p:nvPicPr>
          <p:cNvPr id="23" name="Picture 4" descr="C:\Users\admin\Desktop\새 폴더\이미지 (2)\sql.JP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22327" y="3343701"/>
            <a:ext cx="2449321" cy="933215"/>
          </a:xfrm>
          <a:prstGeom prst="rect">
            <a:avLst/>
          </a:prstGeom>
          <a:noFill/>
        </p:spPr>
      </p:pic>
      <p:pic>
        <p:nvPicPr>
          <p:cNvPr id="24" name="Picture 3" descr="C:\Users\admin\Desktop\새 폴더\이미지 (2)\파워포인트.JP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530329" y="4901887"/>
            <a:ext cx="1118646" cy="1039502"/>
          </a:xfrm>
          <a:prstGeom prst="rect">
            <a:avLst/>
          </a:prstGeom>
          <a:noFill/>
        </p:spPr>
      </p:pic>
      <p:sp>
        <p:nvSpPr>
          <p:cNvPr id="25" name="TextBox 10"/>
          <p:cNvSpPr txBox="1"/>
          <p:nvPr/>
        </p:nvSpPr>
        <p:spPr>
          <a:xfrm>
            <a:off x="7302890" y="1793801"/>
            <a:ext cx="2868930" cy="650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200" b="1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WindowBuilder</a:t>
            </a:r>
            <a:endParaRPr lang="en-US" altLang="ko-KR" sz="2200" b="1" dirty="0">
              <a:ln w="9525">
                <a:solidFill>
                  <a:schemeClr val="accent1">
                    <a:alpha val="0"/>
                  </a:schemeClr>
                </a:solidFill>
              </a:ln>
              <a:latin typeface="나눔바른고딕"/>
              <a:ea typeface="나눔바른고딕"/>
            </a:endParaRPr>
          </a:p>
          <a:p>
            <a:pPr lvl="0" algn="ctr">
              <a:defRPr/>
            </a:pPr>
            <a:r>
              <a:rPr lang="en-US" altLang="ko-KR" sz="15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1.9.3</a:t>
            </a:r>
            <a:endParaRPr lang="en-US" altLang="ko-KR" sz="1500" b="1" dirty="0">
              <a:latin typeface="나눔바른고딕"/>
              <a:ea typeface="나눔바른고딕"/>
            </a:endParaRPr>
          </a:p>
        </p:txBody>
      </p:sp>
      <p:sp>
        <p:nvSpPr>
          <p:cNvPr id="26" name="TextBox 10"/>
          <p:cNvSpPr txBox="1"/>
          <p:nvPr/>
        </p:nvSpPr>
        <p:spPr>
          <a:xfrm>
            <a:off x="7302890" y="3250058"/>
            <a:ext cx="2868930" cy="98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Oracle</a:t>
            </a:r>
          </a:p>
          <a:p>
            <a:pPr lvl="0" algn="ctr">
              <a:defRPr/>
            </a:pPr>
            <a:r>
              <a:rPr lang="en-US" altLang="ko-KR" sz="2200" b="1" dirty="0" err="1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Sql</a:t>
            </a:r>
            <a:r>
              <a:rPr lang="en-US" altLang="ko-KR" sz="2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 Developer</a:t>
            </a:r>
          </a:p>
          <a:p>
            <a:pPr lvl="0" algn="ctr">
              <a:defRPr/>
            </a:pPr>
            <a:r>
              <a:rPr lang="en-US" altLang="ko-KR" sz="15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19.4.0.354</a:t>
            </a:r>
            <a:endParaRPr lang="en-US" altLang="ko-KR" sz="1500" b="1" dirty="0">
              <a:latin typeface="나눔바른고딕"/>
              <a:ea typeface="나눔바른고딕"/>
            </a:endParaRPr>
          </a:p>
        </p:txBody>
      </p:sp>
      <p:sp>
        <p:nvSpPr>
          <p:cNvPr id="28" name="TextBox 10"/>
          <p:cNvSpPr txBox="1"/>
          <p:nvPr/>
        </p:nvSpPr>
        <p:spPr>
          <a:xfrm>
            <a:off x="7302890" y="5220279"/>
            <a:ext cx="2868930" cy="415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PowerPoint</a:t>
            </a:r>
            <a:endParaRPr lang="en-US" altLang="ko-KR" sz="2200" b="1" dirty="0"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5411230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도형 155"/>
          <p:cNvSpPr/>
          <p:nvPr/>
        </p:nvSpPr>
        <p:spPr>
          <a:xfrm>
            <a:off x="332741" y="173989"/>
            <a:ext cx="357885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1" name="텍스트 상자 153"/>
          <p:cNvSpPr txBox="1"/>
          <p:nvPr/>
        </p:nvSpPr>
        <p:spPr>
          <a:xfrm>
            <a:off x="930385" y="180437"/>
            <a:ext cx="25113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 dirty="0">
                <a:latin typeface="HY헤드라인M"/>
                <a:ea typeface="HY헤드라인M"/>
              </a:rPr>
              <a:t>통신방식 </a:t>
            </a:r>
            <a:r>
              <a:rPr lang="en-US" altLang="ko-KR" sz="2267" dirty="0">
                <a:latin typeface="HY헤드라인M"/>
                <a:ea typeface="HY헤드라인M"/>
              </a:rPr>
              <a:t>- TPC</a:t>
            </a:r>
            <a:endParaRPr lang="ko-KR" altLang="en-US" sz="2267" dirty="0">
              <a:latin typeface="HY헤드라인M"/>
              <a:ea typeface="HY헤드라인M"/>
            </a:endParaRPr>
          </a:p>
        </p:txBody>
      </p:sp>
      <p:grpSp>
        <p:nvGrpSpPr>
          <p:cNvPr id="5132" name="그룹 5131"/>
          <p:cNvGrpSpPr/>
          <p:nvPr/>
        </p:nvGrpSpPr>
        <p:grpSpPr>
          <a:xfrm>
            <a:off x="2389789" y="2957668"/>
            <a:ext cx="7488147" cy="1705282"/>
            <a:chOff x="2389789" y="2818948"/>
            <a:chExt cx="7488147" cy="1705282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389789" y="2818948"/>
              <a:ext cx="74881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7" name="직선 연결선 6"/>
            <p:cNvCxnSpPr/>
            <p:nvPr/>
          </p:nvCxnSpPr>
          <p:spPr>
            <a:xfrm>
              <a:off x="2389789" y="4524230"/>
              <a:ext cx="748814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685538" y="1696450"/>
            <a:ext cx="1481648" cy="84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/>
              <a:t>GUI TOOL</a:t>
            </a:r>
            <a:endParaRPr lang="ko-KR" altLang="en-US" sz="25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85538" y="3571781"/>
            <a:ext cx="18482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/>
              <a:t>DB</a:t>
            </a:r>
            <a:endParaRPr lang="ko-KR" altLang="en-US" sz="25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767990" y="5183111"/>
            <a:ext cx="18482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 b="1" dirty="0"/>
              <a:t>OA</a:t>
            </a:r>
            <a:endParaRPr lang="ko-KR" altLang="en-US" sz="2500" b="1" dirty="0"/>
          </a:p>
        </p:txBody>
      </p:sp>
      <p:sp>
        <p:nvSpPr>
          <p:cNvPr id="28" name="TextBox 10"/>
          <p:cNvSpPr txBox="1"/>
          <p:nvPr/>
        </p:nvSpPr>
        <p:spPr>
          <a:xfrm>
            <a:off x="7302890" y="5220279"/>
            <a:ext cx="2868930" cy="415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latin typeface="나눔바른고딕"/>
                <a:ea typeface="나눔바른고딕"/>
              </a:rPr>
              <a:t>PowerPoint</a:t>
            </a:r>
            <a:endParaRPr lang="en-US" altLang="ko-KR" sz="2200" b="1" dirty="0">
              <a:latin typeface="나눔바른고딕"/>
              <a:ea typeface="나눔바른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A551A-F2A6-4F7F-AF3F-9C942E612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29" y="1070704"/>
            <a:ext cx="6059667" cy="52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544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9254656">
            <a:off x="9261289" y="-55817"/>
            <a:ext cx="2916820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9254656">
            <a:off x="10020953" y="5363351"/>
            <a:ext cx="2742672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3800000">
            <a:off x="9494916" y="316682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13800000">
            <a:off x="10703571" y="4868020"/>
            <a:ext cx="2108342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9200000">
            <a:off x="11000123" y="1225255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3800000">
            <a:off x="8823316" y="5370921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3800000">
            <a:off x="6987174" y="3179954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19200000">
            <a:off x="7285866" y="2494575"/>
            <a:ext cx="731456" cy="671332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9200000">
            <a:off x="7052445" y="1853257"/>
            <a:ext cx="2726888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9200000">
            <a:off x="9677501" y="2771850"/>
            <a:ext cx="579843" cy="622625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9200000">
            <a:off x="9550846" y="242386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87166" y="2872625"/>
            <a:ext cx="4348480" cy="518160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65511" y="803555"/>
            <a:ext cx="19591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900" dirty="0">
                <a:gradFill flip="none" rotWithShape="1">
                  <a:gsLst>
                    <a:gs pos="100000">
                      <a:srgbClr val="DE3D6E"/>
                    </a:gs>
                    <a:gs pos="100000">
                      <a:srgbClr val="2BEDA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</a:t>
            </a:r>
            <a:endParaRPr lang="ko-KR" altLang="en-US" sz="23900" dirty="0">
              <a:gradFill flip="none" rotWithShape="1">
                <a:gsLst>
                  <a:gs pos="100000">
                    <a:srgbClr val="DE3D6E"/>
                  </a:gs>
                  <a:gs pos="100000">
                    <a:srgbClr val="2BEDA8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44346" y="2839317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기획 및 요구사항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44440" y="4387976"/>
            <a:ext cx="453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:</a:t>
            </a:r>
            <a:endParaRPr lang="ko-KR" altLang="en-US" sz="88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8410" y="4788085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기획</a:t>
            </a:r>
          </a:p>
        </p:txBody>
      </p:sp>
    </p:spTree>
    <p:extLst>
      <p:ext uri="{BB962C8B-B14F-4D97-AF65-F5344CB8AC3E}">
        <p14:creationId xmlns:p14="http://schemas.microsoft.com/office/powerpoint/2010/main" val="426085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16" y="-1203767"/>
            <a:ext cx="532436" cy="625033"/>
          </a:xfrm>
          <a:prstGeom prst="rect">
            <a:avLst/>
          </a:prstGeom>
          <a:solidFill>
            <a:srgbClr val="141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5" y="-1504455"/>
            <a:ext cx="4181475" cy="1057275"/>
          </a:xfrm>
          <a:prstGeom prst="rect">
            <a:avLst/>
          </a:prstGeom>
        </p:spPr>
      </p:pic>
      <p:sp>
        <p:nvSpPr>
          <p:cNvPr id="9" name="사다리꼴 8"/>
          <p:cNvSpPr/>
          <p:nvPr/>
        </p:nvSpPr>
        <p:spPr>
          <a:xfrm>
            <a:off x="-854504" y="5238233"/>
            <a:ext cx="14347346" cy="508339"/>
          </a:xfrm>
          <a:prstGeom prst="trapezoid">
            <a:avLst>
              <a:gd name="adj" fmla="val 63920"/>
            </a:avLst>
          </a:prstGeom>
          <a:solidFill>
            <a:srgbClr val="D1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다리꼴 6"/>
          <p:cNvSpPr/>
          <p:nvPr/>
        </p:nvSpPr>
        <p:spPr>
          <a:xfrm>
            <a:off x="-672279" y="1689364"/>
            <a:ext cx="13852606" cy="508339"/>
          </a:xfrm>
          <a:prstGeom prst="trapezoid">
            <a:avLst>
              <a:gd name="adj" fmla="val 63920"/>
            </a:avLst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다리꼴 7"/>
          <p:cNvSpPr/>
          <p:nvPr/>
        </p:nvSpPr>
        <p:spPr>
          <a:xfrm>
            <a:off x="-2278790" y="3463798"/>
            <a:ext cx="16749581" cy="508339"/>
          </a:xfrm>
          <a:prstGeom prst="trapezoid">
            <a:avLst>
              <a:gd name="adj" fmla="val 63920"/>
            </a:avLst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66259" y="5050408"/>
            <a:ext cx="4259483" cy="1004019"/>
          </a:xfrm>
          <a:prstGeom prst="rect">
            <a:avLst/>
          </a:prstGeom>
          <a:solidFill>
            <a:srgbClr val="D1FA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966259" y="3243270"/>
            <a:ext cx="4259483" cy="1004019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966259" y="1436133"/>
            <a:ext cx="4259483" cy="1004019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073925" y="226492"/>
            <a:ext cx="2044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목차 입력</a:t>
            </a:r>
            <a:endParaRPr lang="ko-KR" altLang="en-US" sz="40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22704" y="1589591"/>
            <a:ext cx="4020652" cy="4316769"/>
            <a:chOff x="4122704" y="1589591"/>
            <a:chExt cx="4020652" cy="4316769"/>
          </a:xfrm>
        </p:grpSpPr>
        <p:sp>
          <p:nvSpPr>
            <p:cNvPr id="32" name="TextBox 31"/>
            <p:cNvSpPr txBox="1"/>
            <p:nvPr/>
          </p:nvSpPr>
          <p:spPr>
            <a:xfrm>
              <a:off x="4211604" y="1589591"/>
              <a:ext cx="38715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현행 시스템 파악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122704" y="3404871"/>
              <a:ext cx="40206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기획 및 요구사항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08504" y="5198474"/>
              <a:ext cx="26052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spc="-15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210 나무고딕 B" panose="02020603020101020101" pitchFamily="18" charset="-127"/>
                  <a:ea typeface="210 나무고딕 B" panose="02020603020101020101" pitchFamily="18" charset="-127"/>
                </a:rPr>
                <a:t>다이어그램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598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도형 147"/>
          <p:cNvSpPr/>
          <p:nvPr/>
        </p:nvSpPr>
        <p:spPr>
          <a:xfrm>
            <a:off x="1381127" y="1001877"/>
            <a:ext cx="9429751" cy="537396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3958" y="5655280"/>
            <a:ext cx="49151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코로나</a:t>
            </a:r>
            <a:r>
              <a:rPr lang="en-US" altLang="ko-KR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8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우리의 일상</a:t>
            </a:r>
          </a:p>
        </p:txBody>
      </p:sp>
      <p:pic>
        <p:nvPicPr>
          <p:cNvPr id="1028" name="Picture 4" descr="D:\kys\ysppt\100540582.2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16297" y="1385056"/>
            <a:ext cx="6101348" cy="4134403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73579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725175" y="6505300"/>
            <a:ext cx="723467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외부활동 자제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http://www.brandbrief.co.kr/news/articleView.html?idxno=3062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2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4" name="텍스트 상자 1039"/>
          <p:cNvSpPr txBox="1"/>
          <p:nvPr/>
        </p:nvSpPr>
        <p:spPr>
          <a:xfrm>
            <a:off x="3011713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>
                <a:solidFill>
                  <a:srgbClr val="FF0000"/>
                </a:solidFill>
                <a:latin typeface="HY헤드라인M"/>
                <a:ea typeface="HY헤드라인M"/>
              </a:rPr>
              <a:t>외부활동 자제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84659" y="1411960"/>
            <a:ext cx="10022682" cy="4820954"/>
            <a:chOff x="1084659" y="1411960"/>
            <a:chExt cx="10022682" cy="4820954"/>
          </a:xfrm>
        </p:grpSpPr>
        <p:pic>
          <p:nvPicPr>
            <p:cNvPr id="3" name="그림 2" descr="스크린샷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rcRect l="3770" t="5440" r="3460" b="5310"/>
            <a:stretch>
              <a:fillRect/>
            </a:stretch>
          </p:blipFill>
          <p:spPr>
            <a:xfrm>
              <a:off x="1084659" y="1411960"/>
              <a:ext cx="10022682" cy="4820954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grpSp>
          <p:nvGrpSpPr>
            <p:cNvPr id="2" name="그룹 1"/>
            <p:cNvGrpSpPr/>
            <p:nvPr/>
          </p:nvGrpSpPr>
          <p:grpSpPr>
            <a:xfrm>
              <a:off x="2772892" y="2233195"/>
              <a:ext cx="2303812" cy="2237866"/>
              <a:chOff x="2772892" y="2233195"/>
              <a:chExt cx="2303812" cy="2237866"/>
            </a:xfrm>
          </p:grpSpPr>
          <p:cxnSp>
            <p:nvCxnSpPr>
              <p:cNvPr id="5" name="직선 연결선 4"/>
              <p:cNvCxnSpPr/>
              <p:nvPr/>
            </p:nvCxnSpPr>
            <p:spPr>
              <a:xfrm>
                <a:off x="2772892" y="2624463"/>
                <a:ext cx="0" cy="118737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2772892" y="2624463"/>
                <a:ext cx="825331" cy="0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/>
              <p:cNvCxnSpPr/>
              <p:nvPr/>
            </p:nvCxnSpPr>
            <p:spPr>
              <a:xfrm>
                <a:off x="5076704" y="2624463"/>
                <a:ext cx="0" cy="1846598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4352306" y="2624463"/>
                <a:ext cx="724398" cy="0"/>
              </a:xfrm>
              <a:prstGeom prst="line">
                <a:avLst/>
              </a:prstGeom>
              <a:ln w="28575" cap="rnd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1" name="타원 20"/>
              <p:cNvSpPr/>
              <p:nvPr/>
            </p:nvSpPr>
            <p:spPr>
              <a:xfrm>
                <a:off x="3528205" y="2233195"/>
                <a:ext cx="782535" cy="782535"/>
              </a:xfrm>
              <a:prstGeom prst="ellips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570960" y="2411432"/>
                <a:ext cx="70083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200" b="1" spc="-150" dirty="0">
                    <a:latin typeface="+mj-lt"/>
                    <a:ea typeface="나눔스퀘어 ExtraBold" pitchFamily="50" charset="-127"/>
                  </a:rPr>
                  <a:t>75%</a:t>
                </a:r>
                <a:endParaRPr lang="ko-KR" altLang="en-US" sz="2200" b="1" spc="-150" dirty="0">
                  <a:latin typeface="+mj-lt"/>
                  <a:ea typeface="나눔스퀘어 ExtraBold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84832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상자 1044"/>
          <p:cNvSpPr txBox="1"/>
          <p:nvPr/>
        </p:nvSpPr>
        <p:spPr>
          <a:xfrm>
            <a:off x="6644007" y="6348096"/>
            <a:ext cx="5728335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pic>
        <p:nvPicPr>
          <p:cNvPr id="29" name="그림 10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23495" y="1414043"/>
            <a:ext cx="5288865" cy="502785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" name="텍스트 상자 1062"/>
          <p:cNvSpPr txBox="1"/>
          <p:nvPr/>
        </p:nvSpPr>
        <p:spPr>
          <a:xfrm>
            <a:off x="4735407" y="65134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여가시간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http://www.veritas-a.com/news/articleView.html?idxno=327079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3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33" name="텍스트 상자 1039"/>
          <p:cNvSpPr txBox="1"/>
          <p:nvPr/>
        </p:nvSpPr>
        <p:spPr>
          <a:xfrm>
            <a:off x="2783641" y="494525"/>
            <a:ext cx="6168573" cy="818020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>
                <a:solidFill>
                  <a:srgbClr val="FF0000"/>
                </a:solidFill>
                <a:latin typeface="HY헤드라인M"/>
                <a:ea typeface="HY헤드라인M"/>
              </a:rPr>
              <a:t>여가시간 변화</a:t>
            </a:r>
            <a:endParaRPr lang="ko-KR" altLang="en-US" sz="2400" spc="-20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59167222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텍스트 상자 1062"/>
          <p:cNvSpPr txBox="1"/>
          <p:nvPr/>
        </p:nvSpPr>
        <p:spPr>
          <a:xfrm>
            <a:off x="5666740" y="6500769"/>
            <a:ext cx="7688837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소비형태변화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https://blog.naver.com/yidongho90/221973261994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5280" y="1513104"/>
            <a:ext cx="9264656" cy="4690232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3003321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소비형태의 변화</a:t>
            </a:r>
          </a:p>
        </p:txBody>
      </p:sp>
    </p:spTree>
    <p:extLst>
      <p:ext uri="{BB962C8B-B14F-4D97-AF65-F5344CB8AC3E}">
        <p14:creationId xmlns:p14="http://schemas.microsoft.com/office/powerpoint/2010/main" val="325763145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40218" y="6521416"/>
            <a:ext cx="638828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새로운 소비형태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https://n.news.naver.com/article/421/0004752660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4074" y="1366059"/>
            <a:ext cx="10489073" cy="510986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8" name="도형 1046"/>
          <p:cNvSpPr/>
          <p:nvPr/>
        </p:nvSpPr>
        <p:spPr>
          <a:xfrm>
            <a:off x="880535" y="4229101"/>
            <a:ext cx="10384368" cy="247652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6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  <p:sp>
        <p:nvSpPr>
          <p:cNvPr id="2" name="텍스트 상자 1039"/>
          <p:cNvSpPr txBox="1"/>
          <p:nvPr/>
        </p:nvSpPr>
        <p:spPr>
          <a:xfrm>
            <a:off x="2984324" y="494525"/>
            <a:ext cx="6168573" cy="830997"/>
          </a:xfrm>
          <a:prstGeom prst="rect">
            <a:avLst/>
          </a:prstGeom>
          <a:solidFill>
            <a:srgbClr val="FFFFC0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코로나</a:t>
            </a:r>
            <a:r>
              <a:rPr lang="en-US" altLang="ko-KR" sz="2400" spc="-200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19</a:t>
            </a:r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가 바꾼 일상 </a:t>
            </a:r>
          </a:p>
          <a:p>
            <a:pPr algn="ctr" defTabSz="507987">
              <a:defRPr/>
            </a:pPr>
            <a:r>
              <a:rPr lang="ko-KR" altLang="en-US" sz="2400" dirty="0">
                <a:latin typeface="HY헤드라인M"/>
                <a:ea typeface="HY헤드라인M"/>
              </a:rPr>
              <a:t>외부에서 </a:t>
            </a:r>
            <a:r>
              <a:rPr lang="ko-KR" altLang="en-US" sz="2400" dirty="0">
                <a:solidFill>
                  <a:srgbClr val="FF0000"/>
                </a:solidFill>
                <a:latin typeface="HY헤드라인M"/>
                <a:ea typeface="HY헤드라인M"/>
              </a:rPr>
              <a:t>실내 소비 증가</a:t>
            </a:r>
            <a:endParaRPr lang="ko-KR" altLang="en-US" sz="2400" spc="-200" dirty="0">
              <a:solidFill>
                <a:srgbClr val="FF0000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73020394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텍스트 상자 1044"/>
          <p:cNvSpPr txBox="1"/>
          <p:nvPr/>
        </p:nvSpPr>
        <p:spPr>
          <a:xfrm>
            <a:off x="6644007" y="6348097"/>
            <a:ext cx="5727699" cy="2371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endParaRPr lang="ko-KR" altLang="en-US" sz="933">
              <a:latin typeface="맑은 고딕"/>
              <a:ea typeface="맑은 고딕"/>
            </a:endParaRPr>
          </a:p>
        </p:txBody>
      </p:sp>
      <p:sp>
        <p:nvSpPr>
          <p:cNvPr id="1063" name="텍스트 상자 1062"/>
          <p:cNvSpPr txBox="1"/>
          <p:nvPr/>
        </p:nvSpPr>
        <p:spPr>
          <a:xfrm>
            <a:off x="5844758" y="6536754"/>
            <a:ext cx="8002093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코로나로 인한 게임이용자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https://blog.naver.com/jbgc01/221998719123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도형 1038"/>
          <p:cNvSpPr/>
          <p:nvPr/>
        </p:nvSpPr>
        <p:spPr>
          <a:xfrm>
            <a:off x="4159011" y="539554"/>
            <a:ext cx="3857203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3" name="텍스트 상자 1039"/>
          <p:cNvSpPr txBox="1"/>
          <p:nvPr/>
        </p:nvSpPr>
        <p:spPr>
          <a:xfrm>
            <a:off x="4446555" y="671704"/>
            <a:ext cx="3282113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업계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수입 증가</a:t>
            </a:r>
          </a:p>
        </p:txBody>
      </p:sp>
      <p:pic>
        <p:nvPicPr>
          <p:cNvPr id="1026" name="Picture 2" descr="https://postfiles.pstatic.net/MjAyMDA2MTJfMjAy/MDAxNTkxOTU1NzczMjIx.xyRmnGUiBSV9dMCsWNBzzUDNhdj4ZELFSGkOHuqyI5Qg.-ChPyM_A7rXKAPZu8HVSNnZulzSOThm-kJwqs-bfvYEg.JPEG.jbgc01/03.jpg?type=w966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8255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 descr="https://postfiles.pstatic.net/MjAyMDA2MTJfMjg4/MDAxNTkxOTU1Nzg1MjM1.Hw46Ec67eHhy_3xbg61fYwIiUiuGQhVfsqm5JkRh7Msg.moiUv8jpwstnL2lap30NlpYqdDIUkfPy5uz3aFOnRgsg.JPEG.jbgc01/04.jpg?type=w966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83947" y="1385190"/>
            <a:ext cx="5064508" cy="5064508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64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65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95353314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416275" y="6544889"/>
            <a:ext cx="7872031" cy="26808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 시장의 규모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100</a:t>
            </a:r>
            <a:r>
              <a:rPr lang="ko-KR" altLang="en-US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조 이상 </a:t>
            </a:r>
            <a:r>
              <a:rPr lang="en-US" altLang="ko-KR" sz="1067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067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http://www.khgames.co.kr/news/articleView.html?idxno=123344</a:t>
            </a:r>
            <a:endParaRPr lang="ko-KR" altLang="en-US" sz="1067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1042" name="그림 1041"/>
          <p:cNvPicPr>
            <a:picLocks noChangeAspect="1"/>
          </p:cNvPicPr>
          <p:nvPr/>
        </p:nvPicPr>
        <p:blipFill rotWithShape="1">
          <a:blip r:embed="rId3"/>
          <a:srcRect r="11040"/>
          <a:stretch>
            <a:fillRect/>
          </a:stretch>
        </p:blipFill>
        <p:spPr>
          <a:xfrm>
            <a:off x="3633853" y="1320579"/>
            <a:ext cx="4925600" cy="5197603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시장 확대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 flipV="1">
            <a:off x="4140142" y="2218268"/>
            <a:ext cx="3932767" cy="1143001"/>
          </a:xfrm>
          <a:prstGeom prst="straightConnector1">
            <a:avLst/>
          </a:prstGeom>
          <a:ln w="12700">
            <a:solidFill>
              <a:srgbClr val="F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4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98026220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텍스트 상자 1037"/>
          <p:cNvSpPr txBox="1"/>
          <p:nvPr/>
        </p:nvSpPr>
        <p:spPr>
          <a:xfrm>
            <a:off x="5870788" y="6449967"/>
            <a:ext cx="6709955" cy="289823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ctr">
            <a:spAutoFit/>
          </a:bodyPr>
          <a:lstStyle/>
          <a:p>
            <a:pPr defTabSz="507987">
              <a:lnSpc>
                <a:spcPct val="114999"/>
              </a:lnSpc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모바일 앱 시장 분석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2"/>
              </a:rPr>
              <a:t>https://www.mobiinside.co.kr/2020/04/21/app-ape-3-3/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b="36620"/>
          <a:stretch>
            <a:fillRect/>
          </a:stretch>
        </p:blipFill>
        <p:spPr>
          <a:xfrm>
            <a:off x="337361" y="1613752"/>
            <a:ext cx="5639400" cy="437091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9" name="도형 1042"/>
          <p:cNvSpPr/>
          <p:nvPr/>
        </p:nvSpPr>
        <p:spPr>
          <a:xfrm>
            <a:off x="551127" y="3196657"/>
            <a:ext cx="957637" cy="55008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도형 1043"/>
          <p:cNvSpPr/>
          <p:nvPr/>
        </p:nvSpPr>
        <p:spPr>
          <a:xfrm>
            <a:off x="1614585" y="3510299"/>
            <a:ext cx="960976" cy="444484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1" name="도형 1044"/>
          <p:cNvSpPr/>
          <p:nvPr/>
        </p:nvSpPr>
        <p:spPr>
          <a:xfrm>
            <a:off x="2661474" y="3169685"/>
            <a:ext cx="1003748" cy="49489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2" name="도형 1045"/>
          <p:cNvSpPr/>
          <p:nvPr/>
        </p:nvSpPr>
        <p:spPr>
          <a:xfrm>
            <a:off x="3733056" y="3236417"/>
            <a:ext cx="976104" cy="63454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3" name="도형 1046"/>
          <p:cNvSpPr/>
          <p:nvPr/>
        </p:nvSpPr>
        <p:spPr>
          <a:xfrm>
            <a:off x="4786236" y="2546050"/>
            <a:ext cx="982104" cy="74246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rcRect b="36880"/>
          <a:stretch>
            <a:fillRect/>
          </a:stretch>
        </p:blipFill>
        <p:spPr>
          <a:xfrm>
            <a:off x="6183085" y="1622791"/>
            <a:ext cx="5639400" cy="4352835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6" name="도형 1047"/>
          <p:cNvSpPr/>
          <p:nvPr/>
        </p:nvSpPr>
        <p:spPr>
          <a:xfrm>
            <a:off x="6391869" y="2535989"/>
            <a:ext cx="976676" cy="67871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7" name="도형 1048"/>
          <p:cNvSpPr/>
          <p:nvPr/>
        </p:nvSpPr>
        <p:spPr>
          <a:xfrm>
            <a:off x="9585964" y="2546049"/>
            <a:ext cx="982981" cy="623635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8" name="도형 1049"/>
          <p:cNvSpPr/>
          <p:nvPr/>
        </p:nvSpPr>
        <p:spPr>
          <a:xfrm>
            <a:off x="10651954" y="3079100"/>
            <a:ext cx="983789" cy="570240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9" name="도형 1050"/>
          <p:cNvSpPr/>
          <p:nvPr/>
        </p:nvSpPr>
        <p:spPr>
          <a:xfrm>
            <a:off x="7452361" y="3017520"/>
            <a:ext cx="975360" cy="492777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도형 1051"/>
          <p:cNvSpPr/>
          <p:nvPr/>
        </p:nvSpPr>
        <p:spPr>
          <a:xfrm>
            <a:off x="8523256" y="2542761"/>
            <a:ext cx="971267" cy="551579"/>
          </a:xfrm>
          <a:prstGeom prst="rect">
            <a:avLst/>
          </a:prstGeom>
          <a:noFill/>
          <a:ln w="28575" cap="flat" cmpd="sng">
            <a:solidFill>
              <a:srgbClr val="FF0000">
                <a:alpha val="100000"/>
              </a:srgbClr>
            </a:solidFill>
            <a:prstDash val="solid"/>
            <a:miter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도형 1038"/>
          <p:cNvSpPr/>
          <p:nvPr/>
        </p:nvSpPr>
        <p:spPr>
          <a:xfrm>
            <a:off x="3966990" y="53955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8" name="텍스트 상자 1039"/>
          <p:cNvSpPr txBox="1"/>
          <p:nvPr/>
        </p:nvSpPr>
        <p:spPr>
          <a:xfrm>
            <a:off x="4351027" y="67170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 카테고리별 </a:t>
            </a:r>
            <a:r>
              <a:rPr lang="ko-KR" altLang="en-US" sz="2400" spc="-200">
                <a:solidFill>
                  <a:srgbClr val="FF0000"/>
                </a:solidFill>
                <a:latin typeface="HY헤드라인M"/>
                <a:ea typeface="HY헤드라인M"/>
              </a:rPr>
              <a:t>선호도</a:t>
            </a:r>
          </a:p>
        </p:txBody>
      </p:sp>
      <p:sp>
        <p:nvSpPr>
          <p:cNvPr id="1039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40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75057133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34008" y="6520911"/>
            <a:ext cx="5222905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사행성 문제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https://www.nocutnews.co.kr/news/5364817</a:t>
            </a:r>
            <a:endParaRPr lang="en-US" altLang="ko-KR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2051" name="Picture 3" descr="D:\kys\ysppt\사행성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126175" y="1388435"/>
            <a:ext cx="3921052" cy="5043677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도형 1038"/>
          <p:cNvSpPr/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7" name="텍스트 상자 1039"/>
          <p:cNvSpPr txBox="1"/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사행성</a:t>
            </a:r>
          </a:p>
        </p:txBody>
      </p:sp>
      <p:sp>
        <p:nvSpPr>
          <p:cNvPr id="4" name="폭발 2 1"/>
          <p:cNvSpPr/>
          <p:nvPr/>
        </p:nvSpPr>
        <p:spPr>
          <a:xfrm rot="20032584">
            <a:off x="-172345" y="1263699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하지만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2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3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0144159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578" y="6517040"/>
            <a:ext cx="5080237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게임의 선정성 문제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https://cnbc.sbs.co.kr/article/10000917100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6" name="도형 1038"/>
          <p:cNvSpPr/>
          <p:nvPr/>
        </p:nvSpPr>
        <p:spPr>
          <a:xfrm>
            <a:off x="4263407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039"/>
          <p:cNvSpPr txBox="1"/>
          <p:nvPr/>
        </p:nvSpPr>
        <p:spPr>
          <a:xfrm>
            <a:off x="4455427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# 게임의 </a:t>
            </a:r>
            <a:r>
              <a:rPr lang="ko-KR" altLang="en-US" sz="2400" spc="-200">
                <a:solidFill>
                  <a:srgbClr val="E60000"/>
                </a:solidFill>
                <a:latin typeface="HY헤드라인M"/>
                <a:ea typeface="HY헤드라인M"/>
              </a:rPr>
              <a:t>선정성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963463" y="1691373"/>
            <a:ext cx="6265072" cy="4143482"/>
            <a:chOff x="1932693" y="1158068"/>
            <a:chExt cx="5278380" cy="3321143"/>
          </a:xfrm>
        </p:grpSpPr>
        <p:pic>
          <p:nvPicPr>
            <p:cNvPr id="2050" name="Picture 2" descr="D:\kys\ysppt\선정성02.PNG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32693" y="1158068"/>
              <a:ext cx="5278380" cy="3321143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50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직사각형 1"/>
            <p:cNvSpPr/>
            <p:nvPr/>
          </p:nvSpPr>
          <p:spPr>
            <a:xfrm>
              <a:off x="6788150" y="3638550"/>
              <a:ext cx="422923" cy="840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sp>
        <p:nvSpPr>
          <p:cNvPr id="12" name="폭발 2 1"/>
          <p:cNvSpPr/>
          <p:nvPr/>
        </p:nvSpPr>
        <p:spPr>
          <a:xfrm rot="2191128">
            <a:off x="6921526" y="2491688"/>
            <a:ext cx="5464265" cy="2542849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>
                <a:solidFill>
                  <a:schemeClr val="tx1"/>
                </a:solidFill>
                <a:latin typeface="HY헤드라인M"/>
                <a:ea typeface="HY헤드라인M"/>
              </a:rPr>
              <a:t>그러나</a:t>
            </a:r>
            <a:r>
              <a:rPr lang="en-US" altLang="ko-KR" sz="4000">
                <a:solidFill>
                  <a:schemeClr val="tx1"/>
                </a:solidFill>
                <a:latin typeface="HY헤드라인M"/>
                <a:ea typeface="HY헤드라인M"/>
              </a:rPr>
              <a:t>!!!</a:t>
            </a:r>
            <a:endParaRPr lang="ko-KR" altLang="en-US" sz="4000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5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05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302959464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9254656">
            <a:off x="9261289" y="-55817"/>
            <a:ext cx="2916820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9254656">
            <a:off x="10020953" y="5363351"/>
            <a:ext cx="2742672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3800000">
            <a:off x="9494916" y="316682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13800000">
            <a:off x="10703571" y="4868020"/>
            <a:ext cx="2108342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9200000">
            <a:off x="11000123" y="1225255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3800000">
            <a:off x="8823316" y="5370921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3800000">
            <a:off x="6987174" y="3179954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19200000">
            <a:off x="7285866" y="2494575"/>
            <a:ext cx="731456" cy="671332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9200000">
            <a:off x="7052445" y="1853257"/>
            <a:ext cx="2726888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9200000">
            <a:off x="9677501" y="2771850"/>
            <a:ext cx="579843" cy="622625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9200000">
            <a:off x="9550846" y="242386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87166" y="2872625"/>
            <a:ext cx="4348480" cy="518160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65511" y="803555"/>
            <a:ext cx="19591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900" dirty="0">
                <a:gradFill flip="none" rotWithShape="1">
                  <a:gsLst>
                    <a:gs pos="100000">
                      <a:srgbClr val="DE3D6E"/>
                    </a:gs>
                    <a:gs pos="100000">
                      <a:srgbClr val="2BEDA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</a:t>
            </a:r>
            <a:endParaRPr lang="ko-KR" altLang="en-US" sz="23900" dirty="0">
              <a:gradFill flip="none" rotWithShape="1">
                <a:gsLst>
                  <a:gs pos="100000">
                    <a:srgbClr val="DE3D6E"/>
                  </a:gs>
                  <a:gs pos="100000">
                    <a:srgbClr val="2BEDA8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44346" y="2839317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현행 시스템 파악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44440" y="4387976"/>
            <a:ext cx="453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:</a:t>
            </a:r>
            <a:endParaRPr lang="ko-KR" altLang="en-US" sz="88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8410" y="4788085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현 하드웨어 파악</a:t>
            </a:r>
          </a:p>
        </p:txBody>
      </p:sp>
    </p:spTree>
    <p:extLst>
      <p:ext uri="{BB962C8B-B14F-4D97-AF65-F5344CB8AC3E}">
        <p14:creationId xmlns:p14="http://schemas.microsoft.com/office/powerpoint/2010/main" val="3292084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949143" y="6518472"/>
            <a:ext cx="6029215" cy="27699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폭력성 문제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http://www.idomin.com/news/articleView.html?idxno=220095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7" name="Picture 3" descr="C:\Users\공용\Desktop\예솔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487" y="1393571"/>
            <a:ext cx="5412316" cy="490854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도형 1038"/>
          <p:cNvSpPr>
            <a:spLocks/>
          </p:cNvSpPr>
          <p:nvPr/>
        </p:nvSpPr>
        <p:spPr>
          <a:xfrm>
            <a:off x="4255020" y="539554"/>
            <a:ext cx="366518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039"/>
          <p:cNvSpPr txBox="1">
            <a:spLocks/>
          </p:cNvSpPr>
          <p:nvPr/>
        </p:nvSpPr>
        <p:spPr>
          <a:xfrm>
            <a:off x="4447040" y="671704"/>
            <a:ext cx="328114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algn="ctr" defTabSz="507987"/>
            <a:r>
              <a:rPr lang="ko-KR" altLang="en-US" sz="2400" spc="-200" dirty="0">
                <a:solidFill>
                  <a:schemeClr val="bg2">
                    <a:lumMod val="1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# 게임의 </a:t>
            </a:r>
            <a:r>
              <a:rPr lang="ko-KR" altLang="en-US" sz="2400" spc="-200" dirty="0">
                <a:solidFill>
                  <a:srgbClr val="E6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폭력성</a:t>
            </a:r>
          </a:p>
        </p:txBody>
      </p:sp>
      <p:sp>
        <p:nvSpPr>
          <p:cNvPr id="24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배경</a:t>
            </a:r>
            <a:endParaRPr lang="ko-KR" altLang="en-US" sz="2267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폭발 2 1">
            <a:extLst>
              <a:ext uri="{FF2B5EF4-FFF2-40B4-BE49-F238E27FC236}">
                <a16:creationId xmlns:a16="http://schemas.microsoft.com/office/drawing/2014/main" id="{35BA889C-4B0F-4511-AEAB-805065688CD0}"/>
              </a:ext>
            </a:extLst>
          </p:cNvPr>
          <p:cNvSpPr/>
          <p:nvPr/>
        </p:nvSpPr>
        <p:spPr>
          <a:xfrm rot="19935262">
            <a:off x="-24937" y="1141640"/>
            <a:ext cx="4666262" cy="2061823"/>
          </a:xfrm>
          <a:prstGeom prst="irregularSeal2">
            <a:avLst/>
          </a:prstGeom>
          <a:solidFill>
            <a:schemeClr val="bg1"/>
          </a:solidFill>
          <a:ln w="47625" cap="rnd">
            <a:solidFill>
              <a:srgbClr val="F83A0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한편</a:t>
            </a:r>
            <a:r>
              <a:rPr lang="en-US" altLang="ko-KR" sz="40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…</a:t>
            </a:r>
            <a:endParaRPr lang="ko-KR" altLang="en-US" sz="40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931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도형 147"/>
          <p:cNvSpPr/>
          <p:nvPr/>
        </p:nvSpPr>
        <p:spPr>
          <a:xfrm>
            <a:off x="2735629" y="1001877"/>
            <a:ext cx="6720747" cy="5094123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8"/>
          <p:cNvSpPr txBox="1"/>
          <p:nvPr/>
        </p:nvSpPr>
        <p:spPr>
          <a:xfrm>
            <a:off x="4160663" y="2868143"/>
            <a:ext cx="3848080" cy="2328779"/>
          </a:xfrm>
          <a:prstGeom prst="rect">
            <a:avLst/>
          </a:prstGeom>
          <a:noFill/>
        </p:spPr>
        <p:txBody>
          <a:bodyPr vert="horz" wrap="square" lIns="91440" tIns="45720" rIns="91440" bIns="4572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 dirty="0">
                <a:solidFill>
                  <a:srgbClr val="E60000"/>
                </a:solidFill>
                <a:latin typeface="HY견고딕"/>
                <a:ea typeface="HY견고딕"/>
              </a:rPr>
              <a:t>다양한 연령층</a:t>
            </a:r>
          </a:p>
          <a:p>
            <a:pPr>
              <a:lnSpc>
                <a:spcPct val="150000"/>
              </a:lnSpc>
              <a:defRPr/>
            </a:pPr>
            <a:endParaRPr lang="en-US" altLang="ko-KR" sz="2000" dirty="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ko-KR" altLang="en-US" sz="2000" dirty="0">
                <a:solidFill>
                  <a:srgbClr val="E60000"/>
                </a:solidFill>
                <a:latin typeface="HY견고딕"/>
                <a:ea typeface="HY견고딕"/>
              </a:rPr>
              <a:t>승부욕을 자극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 dirty="0">
              <a:solidFill>
                <a:srgbClr val="000000"/>
              </a:solidFill>
              <a:latin typeface="HY견고딕"/>
              <a:ea typeface="HY견고딕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rgbClr val="000000"/>
                </a:solidFill>
                <a:latin typeface="HY견고딕"/>
                <a:ea typeface="HY견고딕"/>
              </a:rPr>
              <a:t># </a:t>
            </a:r>
            <a:r>
              <a:rPr lang="en-US" altLang="ko-KR" sz="2000">
                <a:solidFill>
                  <a:srgbClr val="E60000"/>
                </a:solidFill>
                <a:latin typeface="HY견고딕"/>
                <a:ea typeface="HY견고딕"/>
              </a:rPr>
              <a:t>5</a:t>
            </a:r>
            <a:r>
              <a:rPr lang="ko-KR" altLang="en-US" sz="2000">
                <a:solidFill>
                  <a:srgbClr val="E60000"/>
                </a:solidFill>
                <a:latin typeface="HY견고딕"/>
                <a:ea typeface="HY견고딕"/>
              </a:rPr>
              <a:t>분이 넘지 않는 </a:t>
            </a:r>
            <a:r>
              <a:rPr lang="ko-KR" altLang="ko-KR" sz="2000">
                <a:solidFill>
                  <a:srgbClr val="E60000"/>
                </a:solidFill>
                <a:latin typeface="HY견고딕"/>
                <a:ea typeface="HY견고딕"/>
              </a:rPr>
              <a:t>플레이타임</a:t>
            </a:r>
            <a:endParaRPr lang="ko-KR" altLang="en-US" sz="2000">
              <a:solidFill>
                <a:srgbClr val="E60000"/>
              </a:solidFill>
              <a:latin typeface="HY견고딕"/>
              <a:ea typeface="HY견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19948" y="1552802"/>
            <a:ext cx="7941309" cy="809626"/>
            <a:chOff x="1597580" y="1350169"/>
            <a:chExt cx="5955983" cy="607219"/>
          </a:xfrm>
        </p:grpSpPr>
        <p:sp>
          <p:nvSpPr>
            <p:cNvPr id="2" name="직사각형 1"/>
            <p:cNvSpPr/>
            <p:nvPr/>
          </p:nvSpPr>
          <p:spPr>
            <a:xfrm>
              <a:off x="1664364" y="1350169"/>
              <a:ext cx="5822417" cy="60721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 defTabSz="507987">
                <a:defRPr/>
              </a:pPr>
              <a:endParaRPr lang="ko-KR" altLang="en-US" sz="2400">
                <a:solidFill>
                  <a:schemeClr val="bg2">
                    <a:lumMod val="10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1597580" y="1436846"/>
              <a:ext cx="5955983" cy="392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“ </a:t>
              </a:r>
              <a:r>
                <a:rPr lang="ko-KR" altLang="en-US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다양한 연령층도 즐길 수 있는 게임을 만들자</a:t>
              </a:r>
              <a:r>
                <a:rPr lang="en-US" altLang="ko-KR" sz="2800" b="1" spc="-140">
                  <a:solidFill>
                    <a:schemeClr val="bg2">
                      <a:lumMod val="10000"/>
                    </a:schemeClr>
                  </a:solidFill>
                  <a:latin typeface="HY엽서M"/>
                  <a:ea typeface="HY엽서M"/>
                  <a:cs typeface="Arial Unicode MS"/>
                </a:rPr>
                <a:t>!! ”</a:t>
              </a:r>
              <a:endParaRPr lang="ko-KR" altLang="en-US" sz="2800" b="1">
                <a:solidFill>
                  <a:schemeClr val="bg2">
                    <a:lumMod val="10000"/>
                  </a:schemeClr>
                </a:solidFill>
                <a:latin typeface="HY엽서M"/>
                <a:ea typeface="HY엽서M"/>
                <a:cs typeface="Arial Unicode MS"/>
              </a:endParaRPr>
            </a:p>
          </p:txBody>
        </p:sp>
      </p:grpSp>
      <p:sp>
        <p:nvSpPr>
          <p:cNvPr id="21" name="도형 155"/>
          <p:cNvSpPr/>
          <p:nvPr/>
        </p:nvSpPr>
        <p:spPr>
          <a:xfrm>
            <a:off x="332742" y="173989"/>
            <a:ext cx="1975452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" name="텍스트 상자 153"/>
          <p:cNvSpPr txBox="1"/>
          <p:nvPr/>
        </p:nvSpPr>
        <p:spPr>
          <a:xfrm>
            <a:off x="808189" y="190597"/>
            <a:ext cx="1024559" cy="430887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000" b="1">
                <a:latin typeface="HY헤드라인M"/>
                <a:ea typeface="HY헤드라인M"/>
              </a:rPr>
              <a:t>배경</a:t>
            </a:r>
            <a:endParaRPr lang="ko-KR" altLang="en-US" sz="2267" b="1"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91459235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/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164" name="그림 1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7710" y="1945982"/>
            <a:ext cx="3991729" cy="277128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3"/>
          <a:srcRect r="980"/>
          <a:stretch>
            <a:fillRect/>
          </a:stretch>
        </p:blipFill>
        <p:spPr>
          <a:xfrm>
            <a:off x="6316520" y="1945982"/>
            <a:ext cx="3991728" cy="2771284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9" name="도형 1038"/>
          <p:cNvSpPr/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텍스트 상자 1039"/>
          <p:cNvSpPr txBox="1"/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모두의 마블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032000" y="4995334"/>
          <a:ext cx="8128000" cy="110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567"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24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53132" y="5608373"/>
            <a:ext cx="22252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간단한 게임방법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92919" y="5067565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장점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42004" y="5617898"/>
            <a:ext cx="20217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긴 플레이 시간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80000" y="5067565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단점</a:t>
            </a:r>
          </a:p>
        </p:txBody>
      </p:sp>
      <p:sp>
        <p:nvSpPr>
          <p:cNvPr id="14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5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135399258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텍스트 상자 168"/>
          <p:cNvSpPr txBox="1"/>
          <p:nvPr/>
        </p:nvSpPr>
        <p:spPr>
          <a:xfrm>
            <a:off x="4360333" y="6394027"/>
            <a:ext cx="7868920" cy="41317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온 가족이 즐길 수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있는 게임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 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2"/>
              </a:rPr>
              <a:t>http://game.dailyesports.com/view.php?ud=201206071732310061516</a:t>
            </a:r>
            <a:endParaRPr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  <a:p>
            <a:pPr lvl="0">
              <a:defRPr/>
            </a:pPr>
            <a:r>
              <a:rPr 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         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다양한 연령대 분포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 - </a:t>
            </a:r>
            <a:r>
              <a:rPr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  <a:hlinkClick r:id="rId3"/>
              </a:rPr>
              <a:t>https://biz.chosun.com/site/data/html_dir/2013/07/21/2013072100502.html</a:t>
            </a:r>
            <a:endParaRPr lang="ko-KR" altLang="en-US" sz="1200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9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5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  <p:sp>
        <p:nvSpPr>
          <p:cNvPr id="26" name="도형 1038"/>
          <p:cNvSpPr/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7" name="텍스트 상자 1039"/>
          <p:cNvSpPr txBox="1"/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모두의 마블</a:t>
            </a:r>
          </a:p>
        </p:txBody>
      </p:sp>
      <p:pic>
        <p:nvPicPr>
          <p:cNvPr id="29" name="그림 28"/>
          <p:cNvPicPr/>
          <p:nvPr/>
        </p:nvPicPr>
        <p:blipFill rotWithShape="1">
          <a:blip r:embed="rId4"/>
          <a:srcRect l="9770" r="12980" b="-2820"/>
          <a:stretch>
            <a:fillRect/>
          </a:stretch>
        </p:blipFill>
        <p:spPr>
          <a:xfrm>
            <a:off x="7409180" y="1887504"/>
            <a:ext cx="4483749" cy="3730769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53" name="Picture 5" descr="C:\Users\공용\Desktop\예솔\모두의 마블1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81941" y="1887504"/>
            <a:ext cx="6948592" cy="3730769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35" name="직선 연결선 34"/>
          <p:cNvCxnSpPr/>
          <p:nvPr/>
        </p:nvCxnSpPr>
        <p:spPr>
          <a:xfrm>
            <a:off x="1202056" y="3321051"/>
            <a:ext cx="381021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315808" y="3541184"/>
            <a:ext cx="46964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941" y="3761353"/>
            <a:ext cx="9880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71077" y="4235451"/>
            <a:ext cx="277325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4238085" y="5132917"/>
            <a:ext cx="289931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81941" y="5338235"/>
            <a:ext cx="289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48073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도형 150"/>
          <p:cNvCxnSpPr>
            <a:stCxn id="152" idx="3"/>
            <a:endCxn id="153" idx="1"/>
          </p:cNvCxnSpPr>
          <p:nvPr/>
        </p:nvCxnSpPr>
        <p:spPr>
          <a:xfrm flipV="1">
            <a:off x="8774433" y="3881757"/>
            <a:ext cx="400049" cy="2540"/>
          </a:xfrm>
          <a:prstGeom prst="line">
            <a:avLst/>
          </a:prstGeom>
          <a:solidFill>
            <a:schemeClr val="accent4">
              <a:lumMod val="40000"/>
              <a:lumOff val="60000"/>
            </a:schemeClr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도형 151"/>
          <p:cNvSpPr/>
          <p:nvPr/>
        </p:nvSpPr>
        <p:spPr>
          <a:xfrm>
            <a:off x="7067551" y="3724911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로그인 실패</a:t>
            </a:r>
          </a:p>
        </p:txBody>
      </p:sp>
      <p:sp>
        <p:nvSpPr>
          <p:cNvPr id="153" name="도형 152"/>
          <p:cNvSpPr/>
          <p:nvPr/>
        </p:nvSpPr>
        <p:spPr>
          <a:xfrm>
            <a:off x="9173845" y="3723007"/>
            <a:ext cx="1707515" cy="31813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chemeClr val="tx1"/>
                </a:solidFill>
                <a:latin typeface="맑은 고딕"/>
                <a:ea typeface="맑은 고딕"/>
              </a:rPr>
              <a:t>계정 찾기</a:t>
            </a:r>
          </a:p>
        </p:txBody>
      </p:sp>
      <p:cxnSp>
        <p:nvCxnSpPr>
          <p:cNvPr id="154" name="도형 153"/>
          <p:cNvCxnSpPr/>
          <p:nvPr/>
        </p:nvCxnSpPr>
        <p:spPr>
          <a:xfrm flipH="1" flipV="1">
            <a:off x="6701157" y="3453765"/>
            <a:ext cx="370204" cy="635"/>
          </a:xfrm>
          <a:prstGeom prst="line">
            <a:avLst/>
          </a:prstGeom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도형 147"/>
          <p:cNvSpPr/>
          <p:nvPr/>
        </p:nvSpPr>
        <p:spPr>
          <a:xfrm>
            <a:off x="332743" y="125813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5" name="도형 1038"/>
          <p:cNvSpPr/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6" name="텍스트 상자 1039"/>
          <p:cNvSpPr txBox="1"/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애니팡</a:t>
            </a:r>
          </a:p>
        </p:txBody>
      </p:sp>
      <p:pic>
        <p:nvPicPr>
          <p:cNvPr id="4104" name="Picture 8" descr="C:\Users\공용\Desktop\예솔\애니팡01.png"/>
          <p:cNvPicPr>
            <a:picLocks noChangeAspect="1" noChangeArrowheads="1"/>
          </p:cNvPicPr>
          <p:nvPr/>
        </p:nvPicPr>
        <p:blipFill rotWithShape="1">
          <a:blip r:embed="rId2"/>
          <a:srcRect r="500"/>
          <a:stretch>
            <a:fillRect/>
          </a:stretch>
        </p:blipFill>
        <p:spPr>
          <a:xfrm>
            <a:off x="2337555" y="1671920"/>
            <a:ext cx="7508240" cy="3147835"/>
          </a:xfrm>
          <a:prstGeom prst="rect">
            <a:avLst/>
          </a:prstGeom>
          <a:noFill/>
          <a:ln w="9525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2032000" y="5019040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24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2015189" y="5775073"/>
            <a:ext cx="41392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랭킹 시스템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을 통한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승부욕 자극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2919" y="508111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장점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290309" y="5593345"/>
            <a:ext cx="378333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빠른 게임 진행으로</a:t>
            </a:r>
          </a:p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중장년층의 적응이 쉽지 않음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80000" y="508111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단점</a:t>
            </a:r>
          </a:p>
        </p:txBody>
      </p:sp>
      <p:sp>
        <p:nvSpPr>
          <p:cNvPr id="18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9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176975786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공용\Desktop\예솔\애니팡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82829" y="1818217"/>
            <a:ext cx="8809567" cy="4104216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8" name="텍스트 상자 167"/>
          <p:cNvSpPr txBox="1"/>
          <p:nvPr/>
        </p:nvSpPr>
        <p:spPr>
          <a:xfrm>
            <a:off x="3815508" y="6444824"/>
            <a:ext cx="8755595" cy="278281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출처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: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승부욕을 자극하여 재미와 중독성을 증가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chemeClr val="bg2">
                    <a:lumMod val="25000"/>
                  </a:schemeClr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3"/>
              </a:rPr>
              <a:t>http://www.futurekorea.co.kr/news/articleView.html?idxno=35527</a:t>
            </a:r>
            <a:endParaRPr lang="ko-KR" altLang="en-US" sz="1200" u="sng">
              <a:solidFill>
                <a:schemeClr val="bg2">
                  <a:lumMod val="25000"/>
                </a:schemeClr>
              </a:solidFill>
              <a:latin typeface="나눔고딕"/>
              <a:ea typeface="나눔고딕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869885" y="5446184"/>
            <a:ext cx="634938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1038"/>
          <p:cNvSpPr/>
          <p:nvPr/>
        </p:nvSpPr>
        <p:spPr>
          <a:xfrm>
            <a:off x="4639063" y="89515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텍스트 상자 1039"/>
          <p:cNvSpPr txBox="1"/>
          <p:nvPr/>
        </p:nvSpPr>
        <p:spPr>
          <a:xfrm>
            <a:off x="4447040" y="102730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애니팡</a:t>
            </a:r>
          </a:p>
        </p:txBody>
      </p:sp>
      <p:sp>
        <p:nvSpPr>
          <p:cNvPr id="11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2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130011769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도형 147"/>
          <p:cNvSpPr/>
          <p:nvPr/>
        </p:nvSpPr>
        <p:spPr>
          <a:xfrm>
            <a:off x="332743" y="1268296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3" name="도형 1038"/>
          <p:cNvSpPr/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4" name="텍스트 상자 1039"/>
          <p:cNvSpPr txBox="1"/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카트라이더 러쉬 플러스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01635" y="2082497"/>
            <a:ext cx="10182931" cy="2285056"/>
            <a:chOff x="562181" y="1470354"/>
            <a:chExt cx="8015288" cy="1798637"/>
          </a:xfrm>
        </p:grpSpPr>
        <p:pic>
          <p:nvPicPr>
            <p:cNvPr id="5125" name="Picture 5" descr="C:\Users\공용\Desktop\예솔\카트라이더.png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62181" y="1470354"/>
              <a:ext cx="8015288" cy="1798637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25000"/>
                </a:schemeClr>
              </a:solidFill>
              <a:prstDash val="solid"/>
              <a:round/>
            </a:ln>
            <a:effectLst>
              <a:outerShdw blurRad="38100" dist="127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7798172" y="1916367"/>
              <a:ext cx="358140" cy="838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>
                  <a:alpha val="100000"/>
                </a:srgbClr>
              </a:solidFill>
              <a:prstDash val="solid"/>
              <a:miter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400"/>
            </a:p>
          </p:txBody>
        </p:sp>
      </p:grp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2032000" y="4806291"/>
          <a:ext cx="8128000" cy="13800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56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marL="0" marR="0" indent="0" algn="ctr" defTabSz="6858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240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174877" y="5379253"/>
            <a:ext cx="378180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승부욕을 자극</a:t>
            </a: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하는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 아이템전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,</a:t>
            </a:r>
          </a:p>
          <a:p>
            <a:pPr algn="ctr">
              <a:defRPr/>
            </a:pP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짧은 플레이 타임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92919" y="486836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장점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547432" y="5390120"/>
            <a:ext cx="3182281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게임 유저가 </a:t>
            </a:r>
            <a:r>
              <a:rPr lang="en-US" altLang="ko-KR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10-20</a:t>
            </a: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대에</a:t>
            </a:r>
          </a:p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Bold"/>
                <a:ea typeface="나눔스퀘어라운드 Bold"/>
              </a:rPr>
              <a:t>집중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880000" y="4868362"/>
            <a:ext cx="7457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bg2">
                    <a:lumMod val="25000"/>
                  </a:schemeClr>
                </a:solidFill>
                <a:latin typeface="나눔스퀘어라운드 ExtraBold"/>
                <a:ea typeface="나눔스퀘어라운드 ExtraBold"/>
              </a:rPr>
              <a:t>단점</a:t>
            </a:r>
          </a:p>
        </p:txBody>
      </p:sp>
      <p:sp>
        <p:nvSpPr>
          <p:cNvPr id="17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8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309682751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공용\Desktop\예솔\카트라이더-기사.png"/>
          <p:cNvPicPr>
            <a:picLocks noChangeAspect="1" noChangeArrowheads="1"/>
          </p:cNvPicPr>
          <p:nvPr/>
        </p:nvPicPr>
        <p:blipFill rotWithShape="1">
          <a:blip r:embed="rId2"/>
          <a:srcRect r="990"/>
          <a:stretch>
            <a:fillRect/>
          </a:stretch>
        </p:blipFill>
        <p:spPr>
          <a:xfrm>
            <a:off x="2176357" y="1720217"/>
            <a:ext cx="7821083" cy="4584700"/>
          </a:xfrm>
          <a:prstGeom prst="rect">
            <a:avLst/>
          </a:prstGeom>
          <a:noFill/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4" name="텍스트 상자 163"/>
          <p:cNvSpPr txBox="1"/>
          <p:nvPr/>
        </p:nvSpPr>
        <p:spPr>
          <a:xfrm>
            <a:off x="6545587" y="6360132"/>
            <a:ext cx="8836024" cy="462947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89535" tIns="46355" rIns="89535" bIns="46355" anchor="t">
            <a:spAutoFit/>
          </a:bodyPr>
          <a:lstStyle/>
          <a:p>
            <a:pPr defTabSz="507987">
              <a:defRPr/>
            </a:pPr>
            <a:r>
              <a:rPr lang="ko-KR" altLang="en-US" sz="1200">
                <a:latin typeface="나눔고딕"/>
                <a:ea typeface="나눔고딕"/>
              </a:rPr>
              <a:t>출처 </a:t>
            </a:r>
            <a:r>
              <a:rPr lang="en-US" altLang="ko-KR" sz="1200">
                <a:latin typeface="나눔고딕"/>
                <a:ea typeface="나눔고딕"/>
              </a:rPr>
              <a:t>: </a:t>
            </a:r>
            <a:r>
              <a:rPr lang="ko-KR" altLang="en-US" sz="1200">
                <a:latin typeface="나눔고딕"/>
                <a:ea typeface="나눔고딕"/>
              </a:rPr>
              <a:t> </a:t>
            </a:r>
            <a:r>
              <a:rPr sz="1200">
                <a:latin typeface="나눔고딕"/>
                <a:ea typeface="나눔고딕"/>
              </a:rPr>
              <a:t>손안에</a:t>
            </a:r>
            <a:r>
              <a:rPr lang="ko-KR" altLang="en-US" sz="1200">
                <a:latin typeface="나눔고딕"/>
                <a:ea typeface="나눔고딕"/>
              </a:rPr>
              <a:t>서 즐기는 카트의 재미 </a:t>
            </a:r>
            <a:r>
              <a:rPr lang="en-US" altLang="ko-KR" sz="1200">
                <a:latin typeface="나눔고딕"/>
                <a:ea typeface="나눔고딕"/>
              </a:rPr>
              <a:t>- </a:t>
            </a:r>
            <a:r>
              <a:rPr sz="12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/>
                <a:ea typeface="나눔고딕"/>
                <a:hlinkClick r:id="rId3"/>
              </a:rPr>
              <a:t>https://game.donga.com/95213/</a:t>
            </a:r>
            <a:endParaRPr sz="120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latin typeface="나눔고딕"/>
              <a:ea typeface="나눔고딕"/>
            </a:endParaRPr>
          </a:p>
          <a:p>
            <a:pPr defTabSz="507987">
              <a:defRPr/>
            </a:pPr>
            <a:r>
              <a:rPr lang="ko-KR" altLang="en-US" sz="1200">
                <a:latin typeface="나눔고딕"/>
                <a:ea typeface="나눔고딕"/>
              </a:rPr>
              <a:t>          카트 플레이타임 </a:t>
            </a:r>
            <a:r>
              <a:rPr lang="en-US" altLang="ko-KR" sz="1200">
                <a:latin typeface="나눔고딕"/>
                <a:ea typeface="나눔고딕"/>
              </a:rPr>
              <a:t>- </a:t>
            </a:r>
            <a:r>
              <a:rPr lang="en-US" altLang="ko-KR" sz="1200">
                <a:latin typeface="나눔고딕"/>
                <a:ea typeface="나눔고딕"/>
                <a:hlinkClick r:id="rId4"/>
              </a:rPr>
              <a:t>https://n.news.naver.com/article/018/0004658177 </a:t>
            </a:r>
            <a:endParaRPr lang="ko-KR" altLang="en-US" sz="1200">
              <a:latin typeface="나눔고딕"/>
              <a:ea typeface="나눔고딕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2905760" y="5557515"/>
            <a:ext cx="700024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235842" y="5880097"/>
            <a:ext cx="260031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도형 1038"/>
          <p:cNvSpPr/>
          <p:nvPr/>
        </p:nvSpPr>
        <p:spPr>
          <a:xfrm>
            <a:off x="3966990" y="905314"/>
            <a:ext cx="4241245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6" name="텍스트 상자 1039"/>
          <p:cNvSpPr txBox="1"/>
          <p:nvPr/>
        </p:nvSpPr>
        <p:spPr>
          <a:xfrm>
            <a:off x="4351027" y="1037465"/>
            <a:ext cx="3473165" cy="461665"/>
          </a:xfrm>
          <a:prstGeom prst="rect">
            <a:avLst/>
          </a:prstGeom>
          <a:solidFill>
            <a:srgbClr val="FFFFC0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카트라이더 러쉬 플러스</a:t>
            </a:r>
          </a:p>
        </p:txBody>
      </p:sp>
      <p:sp>
        <p:nvSpPr>
          <p:cNvPr id="10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1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벤치마킹</a:t>
            </a:r>
          </a:p>
        </p:txBody>
      </p:sp>
    </p:spTree>
    <p:extLst>
      <p:ext uri="{BB962C8B-B14F-4D97-AF65-F5344CB8AC3E}">
        <p14:creationId xmlns:p14="http://schemas.microsoft.com/office/powerpoint/2010/main" val="123913475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" name="표 163"/>
          <p:cNvGraphicFramePr>
            <a:graphicFrameLocks noGrp="1"/>
          </p:cNvGraphicFramePr>
          <p:nvPr/>
        </p:nvGraphicFramePr>
        <p:xfrm>
          <a:off x="649299" y="1182426"/>
          <a:ext cx="10893403" cy="4649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63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12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8379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1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벤치마킹</a:t>
                      </a:r>
                      <a:endParaRPr lang="ko-KR" altLang="en-US" sz="21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모두의 </a:t>
                      </a:r>
                      <a:r>
                        <a:rPr lang="ko-KR" sz="25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마블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500" b="1" i="0" kern="120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애니팡</a:t>
                      </a:r>
                      <a:endParaRPr lang="ko-KR" altLang="en-US" sz="25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카트라이더</a:t>
                      </a:r>
                      <a:endParaRPr lang="en-US" altLang="ko-KR" sz="2400" b="1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400" b="1" i="0" kern="1200" dirty="0" err="1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러쉬</a:t>
                      </a:r>
                      <a:r>
                        <a:rPr lang="ko-KR" altLang="en-US" sz="2400" b="1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 플러스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415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sz="2100" b="0" i="0" kern="120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간단한 게임방법</a:t>
                      </a:r>
                      <a:endParaRPr lang="ko-KR" altLang="en-US" sz="21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랭킹 시스템</a:t>
                      </a:r>
                      <a:r>
                        <a:rPr lang="ko-KR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을 </a:t>
                      </a:r>
                      <a:r>
                        <a:rPr lang="ko-KR" altLang="en-US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통한</a:t>
                      </a:r>
                      <a:endParaRPr lang="en-US" altLang="ko-KR" sz="2000" b="0" i="0" kern="1200" dirty="0">
                        <a:solidFill>
                          <a:schemeClr val="tx1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</a:t>
                      </a:r>
                      <a:r>
                        <a:rPr lang="en-US" alt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ko-KR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자극</a:t>
                      </a:r>
                      <a:endParaRPr lang="ko-KR" altLang="en-US" sz="2000" b="0" i="0" kern="1200" dirty="0">
                        <a:solidFill>
                          <a:srgbClr val="E6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승부욕을 자극</a:t>
                      </a:r>
                      <a:r>
                        <a:rPr lang="ko-KR" altLang="en-US" sz="2000" b="0" i="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하는</a:t>
                      </a:r>
                      <a:endParaRPr lang="en-US" altLang="ko-KR" sz="2000" b="0" i="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 err="1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아이템전</a:t>
                      </a:r>
                      <a:r>
                        <a:rPr lang="en-US" altLang="ko-KR" sz="2000" b="0" i="0" kern="1200" dirty="0">
                          <a:solidFill>
                            <a:schemeClr val="tx1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</a:t>
                      </a:r>
                    </a:p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altLang="en-US" sz="2000" b="0" i="0" kern="1200" dirty="0">
                          <a:solidFill>
                            <a:srgbClr val="E6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짧은 플레이 타임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2451">
                <a:tc>
                  <a:txBody>
                    <a:bodyPr/>
                    <a:lstStyle/>
                    <a:p>
                      <a:pPr marL="0" indent="0" algn="ctr" defTabSz="508000" hangingPunct="1">
                        <a:buFontTx/>
                        <a:buNone/>
                      </a:pPr>
                      <a:r>
                        <a:rPr lang="ko-KR" sz="2000" b="0" i="0" kern="1200" dirty="0">
                          <a:solidFill>
                            <a:schemeClr val="tx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단점</a:t>
                      </a:r>
                      <a:endParaRPr lang="ko-KR" altLang="en-US" sz="2000" b="0" i="0" kern="1200" dirty="0">
                        <a:solidFill>
                          <a:schemeClr val="tx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1" latinLnBrk="1" hangingPunct="1">
                        <a:buFontTx/>
                        <a:buNone/>
                      </a:pPr>
                      <a:r>
                        <a:rPr lang="ko-KR" altLang="en-US" sz="2100" b="0" i="0" kern="1200">
                          <a:solidFill>
                            <a:srgbClr val="000000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긴 플레이 시간</a:t>
                      </a:r>
                      <a:endParaRPr lang="ko-KR" altLang="en-US" sz="2100" b="0" i="0" kern="1200" dirty="0">
                        <a:solidFill>
                          <a:srgbClr val="000000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빠른 게임 진행으로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중장년층의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적응이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쉽지 않음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게임 유저가 </a:t>
                      </a:r>
                      <a:r>
                        <a:rPr lang="en-US" altLang="ko-KR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10-20</a:t>
                      </a:r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대에</a:t>
                      </a:r>
                      <a:endParaRPr lang="en-US" altLang="ko-KR" sz="20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  <a:p>
                      <a:pPr algn="ctr"/>
                      <a:r>
                        <a:rPr lang="ko-KR" altLang="en-US" sz="20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집중</a:t>
                      </a:r>
                    </a:p>
                  </a:txBody>
                  <a:tcPr marL="95497" marR="95497" marT="49767" marB="49767" anchor="ctr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5" name="텍스트 상자 164"/>
          <p:cNvSpPr txBox="1">
            <a:spLocks/>
          </p:cNvSpPr>
          <p:nvPr/>
        </p:nvSpPr>
        <p:spPr>
          <a:xfrm>
            <a:off x="5553100" y="6214168"/>
            <a:ext cx="7310125" cy="600213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출처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모두의마블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게임플레이시간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https://game.donga.com/64037/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카트라이더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유저 연령층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sz="1067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http://www.gameand.co.kr/news/articleView.html?idxno=7343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defTabSz="507987"/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ko-KR" altLang="en-US" sz="10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애니팡</a:t>
            </a:r>
            <a:r>
              <a:rPr lang="ko-KR" altLang="en-US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시간제한 방식의 단점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http://www.businesspost.co.kr/BP?command=naver&amp;num=18097</a:t>
            </a:r>
            <a:r>
              <a:rPr lang="en-US" altLang="ko-KR" sz="10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0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도형 155">
            <a:extLst>
              <a:ext uri="{FF2B5EF4-FFF2-40B4-BE49-F238E27FC236}">
                <a16:creationId xmlns:a16="http://schemas.microsoft.com/office/drawing/2014/main" id="{659820A6-C974-498A-A5EA-CDFB40878407}"/>
              </a:ext>
            </a:extLst>
          </p:cNvPr>
          <p:cNvSpPr>
            <a:spLocks/>
          </p:cNvSpPr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ctr">
            <a:noAutofit/>
          </a:bodyPr>
          <a:lstStyle/>
          <a:p>
            <a:pPr algn="ctr" defTabSz="507987"/>
            <a:endParaRPr lang="ko-KR" altLang="en-US" sz="24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53">
            <a:extLst>
              <a:ext uri="{FF2B5EF4-FFF2-40B4-BE49-F238E27FC236}">
                <a16:creationId xmlns:a16="http://schemas.microsoft.com/office/drawing/2014/main" id="{02DB6747-2D7C-4B97-95AC-21E107449376}"/>
              </a:ext>
            </a:extLst>
          </p:cNvPr>
          <p:cNvSpPr txBox="1">
            <a:spLocks/>
          </p:cNvSpPr>
          <p:nvPr/>
        </p:nvSpPr>
        <p:spPr>
          <a:xfrm>
            <a:off x="930385" y="155890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>
            <a:spAutoFit/>
          </a:bodyPr>
          <a:lstStyle/>
          <a:p>
            <a:pPr algn="ctr" defTabSz="507987"/>
            <a:r>
              <a:rPr lang="ko-KR" altLang="en-US" sz="2267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</a:t>
            </a:r>
          </a:p>
        </p:txBody>
      </p:sp>
    </p:spTree>
    <p:extLst>
      <p:ext uri="{BB962C8B-B14F-4D97-AF65-F5344CB8AC3E}">
        <p14:creationId xmlns:p14="http://schemas.microsoft.com/office/powerpoint/2010/main" val="686659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도형 147"/>
          <p:cNvSpPr/>
          <p:nvPr/>
        </p:nvSpPr>
        <p:spPr>
          <a:xfrm>
            <a:off x="332743" y="1153739"/>
            <a:ext cx="11513819" cy="5313141"/>
          </a:xfrm>
          <a:prstGeom prst="roundRect">
            <a:avLst>
              <a:gd name="adj" fmla="val 7273"/>
            </a:avLst>
          </a:prstGeom>
          <a:solidFill>
            <a:schemeClr val="bg1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</a:ln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r>
              <a:rPr lang="ko-KR" altLang="en-US" sz="2400">
                <a:ln w="0" cap="flat" cmpd="sng">
                  <a:solidFill>
                    <a:srgbClr val="000000">
                      <a:alpha val="100000"/>
                    </a:srgbClr>
                  </a:solidFill>
                  <a:prstDash val="solid"/>
                </a:ln>
                <a:latin typeface="맑은 고딕"/>
                <a:ea typeface="맑은 고딕"/>
              </a:rPr>
              <a:t> 	</a:t>
            </a: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713" y="1372526"/>
            <a:ext cx="8808277" cy="48401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다양한 연령층이 할 수 있는 간단한 플레이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뿌요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(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젤리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)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의 색상이 같으면 폭발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하여 점수 획득 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endParaRPr lang="ko-KR" altLang="en-US" sz="2400">
              <a:latin typeface="나눔스퀘어라운드 Bold"/>
              <a:ea typeface="나눔스퀘어라운드 Bold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아이템 모드와 랭킹 시스템 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solidFill>
                  <a:schemeClr val="bg2">
                    <a:lumMod val="10000"/>
                  </a:schemeClr>
                </a:solidFill>
                <a:latin typeface="나눔스퀘어라운드 Bold"/>
                <a:ea typeface="나눔스퀘어라운드 Bold"/>
              </a:rPr>
              <a:t>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아이템을 이용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,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상대 유저를 공격하여 승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/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패 결정</a:t>
            </a:r>
          </a:p>
          <a:p>
            <a:pPr marL="380990" indent="-38099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게임 플레이를 통해 얻은 점수로 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랭킹을 비교하여 승부욕 유발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# </a:t>
            </a:r>
            <a:r>
              <a:rPr lang="ko-KR" altLang="en-US" sz="2133" b="1">
                <a:solidFill>
                  <a:schemeClr val="bg2">
                    <a:lumMod val="10000"/>
                  </a:schemeClr>
                </a:solidFill>
                <a:latin typeface="나눔스퀘어라운드 ExtraBold"/>
                <a:ea typeface="나눔스퀘어라운드 ExtraBold"/>
              </a:rPr>
              <a:t>적당한 플레이 타임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2400">
                <a:latin typeface="나눔스퀘어라운드 Bold"/>
                <a:ea typeface="나눔스퀘어라운드 Bold"/>
              </a:rPr>
              <a:t>-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게임 시작 후 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30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초 마다 속도 </a:t>
            </a:r>
            <a:r>
              <a:rPr lang="en-US" altLang="ko-KR" sz="2400">
                <a:latin typeface="나눔스퀘어라운드 Bold"/>
                <a:ea typeface="나눔스퀘어라운드 Bold"/>
              </a:rPr>
              <a:t>UP,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 </a:t>
            </a:r>
            <a:r>
              <a:rPr lang="en-US" altLang="ko-KR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5</a:t>
            </a:r>
            <a:r>
              <a:rPr lang="ko-KR" altLang="en-US" sz="2400">
                <a:solidFill>
                  <a:srgbClr val="E60000"/>
                </a:solidFill>
                <a:latin typeface="나눔스퀘어라운드 Bold"/>
                <a:ea typeface="나눔스퀘어라운드 Bold"/>
              </a:rPr>
              <a:t>분 안에 </a:t>
            </a:r>
            <a:r>
              <a:rPr lang="ko-KR" altLang="en-US" sz="2400">
                <a:latin typeface="나눔스퀘어라운드 Bold"/>
                <a:ea typeface="나눔스퀘어라운드 Bold"/>
              </a:rPr>
              <a:t>점수가 높은 유저가 승리</a:t>
            </a:r>
          </a:p>
        </p:txBody>
      </p:sp>
      <p:sp>
        <p:nvSpPr>
          <p:cNvPr id="6" name="도형 155"/>
          <p:cNvSpPr/>
          <p:nvPr/>
        </p:nvSpPr>
        <p:spPr>
          <a:xfrm>
            <a:off x="332742" y="173989"/>
            <a:ext cx="322666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7" name="텍스트 상자 153"/>
          <p:cNvSpPr txBox="1"/>
          <p:nvPr/>
        </p:nvSpPr>
        <p:spPr>
          <a:xfrm>
            <a:off x="889472" y="155889"/>
            <a:ext cx="212988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중점개발내용</a:t>
            </a:r>
          </a:p>
        </p:txBody>
      </p:sp>
    </p:spTree>
    <p:extLst>
      <p:ext uri="{BB962C8B-B14F-4D97-AF65-F5344CB8AC3E}">
        <p14:creationId xmlns:p14="http://schemas.microsoft.com/office/powerpoint/2010/main" val="8860466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dmin\Desktop\디스플레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2" y="1362075"/>
            <a:ext cx="8736013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22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도형 157"/>
          <p:cNvSpPr/>
          <p:nvPr/>
        </p:nvSpPr>
        <p:spPr>
          <a:xfrm>
            <a:off x="587376" y="1397001"/>
            <a:ext cx="11050907" cy="50971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cxnSp>
        <p:nvCxnSpPr>
          <p:cNvPr id="164" name="도형 163"/>
          <p:cNvCxnSpPr/>
          <p:nvPr/>
        </p:nvCxnSpPr>
        <p:spPr>
          <a:xfrm>
            <a:off x="6108066" y="3120390"/>
            <a:ext cx="1271" cy="45402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도형 165"/>
          <p:cNvSpPr/>
          <p:nvPr/>
        </p:nvSpPr>
        <p:spPr>
          <a:xfrm>
            <a:off x="5356860" y="3571875"/>
            <a:ext cx="1501776" cy="548005"/>
          </a:xfrm>
          <a:prstGeom prst="roundRect">
            <a:avLst>
              <a:gd name="adj" fmla="val 16667"/>
            </a:avLst>
          </a:prstGeom>
          <a:solidFill>
            <a:srgbClr val="FEE3BE"/>
          </a:solidFill>
          <a:ln w="44450" cap="flat" cmpd="sng">
            <a:solidFill>
              <a:srgbClr val="FC93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 b="1">
              <a:solidFill>
                <a:srgbClr val="000000"/>
              </a:solidFill>
              <a:latin typeface="Cambria"/>
              <a:ea typeface="Arial Unicode MS"/>
            </a:endParaRPr>
          </a:p>
        </p:txBody>
      </p:sp>
      <p:sp>
        <p:nvSpPr>
          <p:cNvPr id="167" name="텍스트 상자 166"/>
          <p:cNvSpPr txBox="1"/>
          <p:nvPr/>
        </p:nvSpPr>
        <p:spPr>
          <a:xfrm>
            <a:off x="5452166" y="3611784"/>
            <a:ext cx="1368323" cy="492443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lang="ko-KR" altLang="en-US" sz="2400" b="1">
                <a:solidFill>
                  <a:srgbClr val="000000"/>
                </a:solidFill>
                <a:latin typeface="나눔스퀘어 ExtraBold"/>
                <a:ea typeface="나눔스퀘어 ExtraBold"/>
              </a:rPr>
              <a:t>젤리젤리</a:t>
            </a:r>
          </a:p>
        </p:txBody>
      </p:sp>
      <p:cxnSp>
        <p:nvCxnSpPr>
          <p:cNvPr id="168" name="도형 167"/>
          <p:cNvCxnSpPr/>
          <p:nvPr/>
        </p:nvCxnSpPr>
        <p:spPr>
          <a:xfrm>
            <a:off x="6858002" y="4087496"/>
            <a:ext cx="4298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168"/>
          <p:cNvCxnSpPr/>
          <p:nvPr/>
        </p:nvCxnSpPr>
        <p:spPr>
          <a:xfrm flipH="1">
            <a:off x="5017135" y="4087496"/>
            <a:ext cx="340995" cy="296545"/>
          </a:xfrm>
          <a:prstGeom prst="line">
            <a:avLst/>
          </a:prstGeom>
          <a:ln w="31750" cap="flat" cmpd="sng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169"/>
          <p:cNvCxnSpPr/>
          <p:nvPr/>
        </p:nvCxnSpPr>
        <p:spPr>
          <a:xfrm flipH="1" flipV="1">
            <a:off x="5132706" y="2422526"/>
            <a:ext cx="52514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71"/>
          <p:cNvSpPr/>
          <p:nvPr/>
        </p:nvSpPr>
        <p:spPr>
          <a:xfrm>
            <a:off x="4003675" y="198628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3" name="텍스트 상자 172"/>
          <p:cNvSpPr txBox="1"/>
          <p:nvPr/>
        </p:nvSpPr>
        <p:spPr>
          <a:xfrm>
            <a:off x="4152113" y="2038400"/>
            <a:ext cx="961161" cy="574644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온 가족이</a:t>
            </a:r>
          </a:p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함께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74" name="도형 173"/>
          <p:cNvCxnSpPr/>
          <p:nvPr/>
        </p:nvCxnSpPr>
        <p:spPr>
          <a:xfrm flipH="1">
            <a:off x="6558916" y="2422526"/>
            <a:ext cx="513715" cy="14541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도형 175"/>
          <p:cNvSpPr/>
          <p:nvPr/>
        </p:nvSpPr>
        <p:spPr>
          <a:xfrm>
            <a:off x="6986905" y="1978660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7" name="텍스트 상자 176"/>
          <p:cNvSpPr txBox="1"/>
          <p:nvPr/>
        </p:nvSpPr>
        <p:spPr>
          <a:xfrm>
            <a:off x="7221583" y="2022673"/>
            <a:ext cx="751167" cy="574644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간단한</a:t>
            </a:r>
            <a:b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</a:b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플레이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467986" y="2471420"/>
            <a:ext cx="1279525" cy="649604"/>
            <a:chOff x="5467985" y="2471420"/>
            <a:chExt cx="1279525" cy="649605"/>
          </a:xfrm>
        </p:grpSpPr>
        <p:sp>
          <p:nvSpPr>
            <p:cNvPr id="179" name="도형 178"/>
            <p:cNvSpPr/>
            <p:nvPr/>
          </p:nvSpPr>
          <p:spPr>
            <a:xfrm>
              <a:off x="5467985" y="2471420"/>
              <a:ext cx="1279525" cy="649605"/>
            </a:xfrm>
            <a:prstGeom prst="ellipse">
              <a:avLst/>
            </a:prstGeom>
            <a:solidFill>
              <a:srgbClr val="FFF2A3"/>
            </a:solidFill>
            <a:ln w="31750" cap="flat" cmpd="sng">
              <a:solidFill>
                <a:srgbClr val="FCBC0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endParaRPr lang="ko-KR" altLang="en-US" sz="2400">
                <a:solidFill>
                  <a:srgbClr val="000000"/>
                </a:solidFill>
                <a:latin typeface="Cambria"/>
                <a:ea typeface="Arial Unicode MS"/>
              </a:endParaRPr>
            </a:p>
          </p:txBody>
        </p:sp>
        <p:sp>
          <p:nvSpPr>
            <p:cNvPr id="180" name="텍스트 상자 179"/>
            <p:cNvSpPr txBox="1"/>
            <p:nvPr/>
          </p:nvSpPr>
          <p:spPr>
            <a:xfrm>
              <a:off x="5704441" y="2503171"/>
              <a:ext cx="804066" cy="615554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sz="1600">
                  <a:solidFill>
                    <a:srgbClr val="000000"/>
                  </a:solidFill>
                  <a:latin typeface="나눔스퀘어 Bold"/>
                  <a:ea typeface="나눔스퀘어 Bold"/>
                </a:rPr>
                <a:t>다양한</a:t>
              </a:r>
            </a:p>
            <a:p>
              <a:pPr algn="ctr">
                <a:defRPr/>
              </a:pPr>
              <a:r>
                <a:rPr sz="1600">
                  <a:solidFill>
                    <a:srgbClr val="000000"/>
                  </a:solidFill>
                  <a:latin typeface="나눔스퀘어 Bold"/>
                  <a:ea typeface="나눔스퀘어 Bold"/>
                </a:rPr>
                <a:t>연령층</a:t>
              </a:r>
              <a:endParaRPr lang="ko-KR" altLang="en-US" sz="1600">
                <a:solidFill>
                  <a:srgbClr val="000000"/>
                </a:solidFill>
                <a:latin typeface="나눔스퀘어 Bold"/>
                <a:ea typeface="나눔스퀘어 Bold"/>
              </a:endParaRPr>
            </a:p>
          </p:txBody>
        </p:sp>
      </p:grpSp>
      <p:cxnSp>
        <p:nvCxnSpPr>
          <p:cNvPr id="181" name="도형 180"/>
          <p:cNvCxnSpPr/>
          <p:nvPr/>
        </p:nvCxnSpPr>
        <p:spPr>
          <a:xfrm flipH="1" flipV="1">
            <a:off x="3628390" y="4158616"/>
            <a:ext cx="487045" cy="22542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도형 182"/>
          <p:cNvSpPr/>
          <p:nvPr/>
        </p:nvSpPr>
        <p:spPr>
          <a:xfrm>
            <a:off x="2723515" y="3704589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4" name="텍스트 상자 183"/>
          <p:cNvSpPr txBox="1"/>
          <p:nvPr/>
        </p:nvSpPr>
        <p:spPr>
          <a:xfrm>
            <a:off x="2796032" y="3855770"/>
            <a:ext cx="1087797" cy="348878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랭킹시스템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85" name="도형 184"/>
          <p:cNvCxnSpPr/>
          <p:nvPr/>
        </p:nvCxnSpPr>
        <p:spPr>
          <a:xfrm>
            <a:off x="4565651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도형 186"/>
          <p:cNvSpPr/>
          <p:nvPr/>
        </p:nvSpPr>
        <p:spPr>
          <a:xfrm>
            <a:off x="3962400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88" name="텍스트 상자 187"/>
          <p:cNvSpPr txBox="1"/>
          <p:nvPr/>
        </p:nvSpPr>
        <p:spPr>
          <a:xfrm>
            <a:off x="4107060" y="5423927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아이템전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89" name="도형 188"/>
          <p:cNvCxnSpPr/>
          <p:nvPr/>
        </p:nvCxnSpPr>
        <p:spPr>
          <a:xfrm flipH="1">
            <a:off x="8170547" y="4230370"/>
            <a:ext cx="523875" cy="14668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8515351" y="3704589"/>
            <a:ext cx="1202056" cy="615315"/>
            <a:chOff x="8515350" y="3704590"/>
            <a:chExt cx="1202055" cy="615315"/>
          </a:xfrm>
        </p:grpSpPr>
        <p:sp>
          <p:nvSpPr>
            <p:cNvPr id="191" name="도형 190"/>
            <p:cNvSpPr/>
            <p:nvPr/>
          </p:nvSpPr>
          <p:spPr>
            <a:xfrm>
              <a:off x="8515350" y="3704590"/>
              <a:ext cx="1202055" cy="615315"/>
            </a:xfrm>
            <a:prstGeom prst="ellipse">
              <a:avLst/>
            </a:prstGeom>
            <a:solidFill>
              <a:srgbClr val="FFF9D5"/>
            </a:solidFill>
            <a:ln w="28575" cap="flat" cmpd="sng">
              <a:solidFill>
                <a:srgbClr val="FBE543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21920" tIns="60960" rIns="121920" bIns="60960" anchor="ctr">
              <a:noAutofit/>
            </a:bodyPr>
            <a:lstStyle/>
            <a:p>
              <a:pPr algn="ctr">
                <a:defRPr/>
              </a:pPr>
              <a:endParaRPr lang="ko-KR" altLang="en-US" sz="2400">
                <a:solidFill>
                  <a:srgbClr val="000000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92" name="텍스트 상자 191"/>
            <p:cNvSpPr txBox="1"/>
            <p:nvPr/>
          </p:nvSpPr>
          <p:spPr>
            <a:xfrm>
              <a:off x="8854610" y="3860165"/>
              <a:ext cx="523541" cy="348878"/>
            </a:xfrm>
            <a:prstGeom prst="rect">
              <a:avLst/>
            </a:prstGeom>
            <a:noFill/>
          </p:spPr>
          <p:txBody>
            <a:bodyPr vert="horz" wrap="non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sz="1467">
                  <a:solidFill>
                    <a:srgbClr val="000000"/>
                  </a:solidFill>
                  <a:latin typeface="나눔바른고딕"/>
                  <a:ea typeface="나눔바른고딕"/>
                </a:rPr>
                <a:t>5분</a:t>
              </a:r>
              <a:endParaRPr lang="ko-KR" altLang="en-US" sz="1467">
                <a:solidFill>
                  <a:srgbClr val="000000"/>
                </a:solidFill>
                <a:latin typeface="나눔바른고딕"/>
                <a:ea typeface="나눔바른고딕"/>
              </a:endParaRPr>
            </a:p>
          </p:txBody>
        </p:sp>
      </p:grpSp>
      <p:cxnSp>
        <p:nvCxnSpPr>
          <p:cNvPr id="193" name="도형 192"/>
          <p:cNvCxnSpPr/>
          <p:nvPr/>
        </p:nvCxnSpPr>
        <p:spPr>
          <a:xfrm>
            <a:off x="7738747" y="4936490"/>
            <a:ext cx="1271" cy="347345"/>
          </a:xfrm>
          <a:prstGeom prst="line">
            <a:avLst/>
          </a:prstGeom>
          <a:ln w="25400" cap="flat" cmpd="sng">
            <a:solidFill>
              <a:srgbClr val="92D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도형 194"/>
          <p:cNvSpPr/>
          <p:nvPr/>
        </p:nvSpPr>
        <p:spPr>
          <a:xfrm>
            <a:off x="7134861" y="5281295"/>
            <a:ext cx="1202056" cy="615315"/>
          </a:xfrm>
          <a:prstGeom prst="ellipse">
            <a:avLst/>
          </a:prstGeom>
          <a:solidFill>
            <a:srgbClr val="FFF9D5"/>
          </a:solidFill>
          <a:ln w="28575" cap="flat" cmpd="sng">
            <a:solidFill>
              <a:srgbClr val="FBE54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96" name="텍스트 상자 195"/>
          <p:cNvSpPr txBox="1"/>
          <p:nvPr/>
        </p:nvSpPr>
        <p:spPr>
          <a:xfrm>
            <a:off x="7276151" y="5420263"/>
            <a:ext cx="919482" cy="348878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467">
                <a:solidFill>
                  <a:srgbClr val="000000"/>
                </a:solidFill>
                <a:latin typeface="나눔바른고딕"/>
                <a:ea typeface="나눔바른고딕"/>
              </a:rPr>
              <a:t>제한시간</a:t>
            </a:r>
            <a:endParaRPr lang="ko-KR" altLang="en-US" sz="1467">
              <a:solidFill>
                <a:srgbClr val="000000"/>
              </a:solidFill>
              <a:latin typeface="나눔바른고딕"/>
              <a:ea typeface="나눔바른고딕"/>
            </a:endParaRPr>
          </a:p>
        </p:txBody>
      </p:sp>
      <p:sp>
        <p:nvSpPr>
          <p:cNvPr id="198" name="도형 197"/>
          <p:cNvSpPr/>
          <p:nvPr/>
        </p:nvSpPr>
        <p:spPr>
          <a:xfrm>
            <a:off x="709866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Cambria"/>
              <a:ea typeface="Arial Unicode MS"/>
            </a:endParaRPr>
          </a:p>
        </p:txBody>
      </p:sp>
      <p:sp>
        <p:nvSpPr>
          <p:cNvPr id="199" name="텍스트 상자 198"/>
          <p:cNvSpPr txBox="1"/>
          <p:nvPr/>
        </p:nvSpPr>
        <p:spPr>
          <a:xfrm>
            <a:off x="7357839" y="4333486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플레이</a:t>
            </a:r>
          </a:p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타임</a:t>
            </a:r>
            <a:endParaRPr lang="ko-KR" altLang="en-US" sz="160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201" name="도형 200"/>
          <p:cNvSpPr/>
          <p:nvPr/>
        </p:nvSpPr>
        <p:spPr>
          <a:xfrm>
            <a:off x="3926206" y="4286884"/>
            <a:ext cx="1279525" cy="649605"/>
          </a:xfrm>
          <a:prstGeom prst="ellipse">
            <a:avLst/>
          </a:prstGeom>
          <a:solidFill>
            <a:srgbClr val="FFF2A3"/>
          </a:solidFill>
          <a:ln w="31750" cap="flat" cmpd="sng">
            <a:solidFill>
              <a:srgbClr val="FCBC0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endParaRPr lang="ko-KR" altLang="en-US" sz="2400">
              <a:solidFill>
                <a:srgbClr val="000000"/>
              </a:solidFill>
              <a:latin typeface="Cambria"/>
              <a:ea typeface="Arial Unicode MS"/>
            </a:endParaRPr>
          </a:p>
        </p:txBody>
      </p:sp>
      <p:sp>
        <p:nvSpPr>
          <p:cNvPr id="202" name="텍스트 상자 201"/>
          <p:cNvSpPr txBox="1"/>
          <p:nvPr/>
        </p:nvSpPr>
        <p:spPr>
          <a:xfrm>
            <a:off x="4182206" y="4327625"/>
            <a:ext cx="804066" cy="615553"/>
          </a:xfrm>
          <a:prstGeom prst="rect">
            <a:avLst/>
          </a:prstGeom>
          <a:noFill/>
        </p:spPr>
        <p:txBody>
          <a:bodyPr vert="horz" wrap="none" lIns="121920" tIns="60960" rIns="121920" bIns="60960" anchor="t">
            <a:spAutoFit/>
          </a:bodyPr>
          <a:lstStyle/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승부욕</a:t>
            </a:r>
          </a:p>
          <a:p>
            <a:pPr algn="ctr">
              <a:defRPr/>
            </a:pPr>
            <a:r>
              <a:rPr sz="1600">
                <a:solidFill>
                  <a:srgbClr val="000000"/>
                </a:solidFill>
                <a:latin typeface="나눔스퀘어 Bold"/>
                <a:ea typeface="나눔스퀘어 Bold"/>
              </a:rPr>
              <a:t>자극</a:t>
            </a:r>
            <a:endParaRPr lang="ko-KR" altLang="en-US" sz="160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sp>
        <p:nvSpPr>
          <p:cNvPr id="49" name="도형 155"/>
          <p:cNvSpPr/>
          <p:nvPr/>
        </p:nvSpPr>
        <p:spPr>
          <a:xfrm>
            <a:off x="332741" y="173989"/>
            <a:ext cx="2603499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930385" y="155889"/>
            <a:ext cx="1408215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마인드맵</a:t>
            </a:r>
          </a:p>
        </p:txBody>
      </p:sp>
    </p:spTree>
    <p:extLst>
      <p:ext uri="{BB962C8B-B14F-4D97-AF65-F5344CB8AC3E}">
        <p14:creationId xmlns:p14="http://schemas.microsoft.com/office/powerpoint/2010/main" val="2670792519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9254656">
            <a:off x="9261289" y="-55817"/>
            <a:ext cx="2916820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9254656">
            <a:off x="10020953" y="5363351"/>
            <a:ext cx="2742672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3800000">
            <a:off x="9494916" y="316682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13800000">
            <a:off x="10703571" y="4868020"/>
            <a:ext cx="2108342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9200000">
            <a:off x="11000123" y="1225255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3800000">
            <a:off x="8823316" y="5370921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3800000">
            <a:off x="6987174" y="3179954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19200000">
            <a:off x="7285866" y="2494575"/>
            <a:ext cx="731456" cy="671332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9200000">
            <a:off x="7052445" y="1853257"/>
            <a:ext cx="2726888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9200000">
            <a:off x="9677501" y="2771850"/>
            <a:ext cx="579843" cy="622625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9200000">
            <a:off x="9550846" y="242386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87166" y="2872625"/>
            <a:ext cx="4348480" cy="518160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65511" y="803555"/>
            <a:ext cx="19591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900" dirty="0">
                <a:gradFill flip="none" rotWithShape="1">
                  <a:gsLst>
                    <a:gs pos="100000">
                      <a:srgbClr val="DE3D6E"/>
                    </a:gs>
                    <a:gs pos="100000">
                      <a:srgbClr val="2BEDA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2</a:t>
            </a:r>
            <a:endParaRPr lang="ko-KR" altLang="en-US" sz="23900" dirty="0">
              <a:gradFill flip="none" rotWithShape="1">
                <a:gsLst>
                  <a:gs pos="100000">
                    <a:srgbClr val="DE3D6E"/>
                  </a:gs>
                  <a:gs pos="100000">
                    <a:srgbClr val="2BEDA8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44346" y="2839317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기획 및 요구사항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44440" y="4387976"/>
            <a:ext cx="453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:</a:t>
            </a:r>
            <a:endParaRPr lang="ko-KR" altLang="en-US" sz="88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8410" y="4788085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1239694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751808"/>
              </p:ext>
            </p:extLst>
          </p:nvPr>
        </p:nvGraphicFramePr>
        <p:xfrm>
          <a:off x="452114" y="1169205"/>
          <a:ext cx="11263473" cy="3136620"/>
        </p:xfrm>
        <a:graphic>
          <a:graphicData uri="http://schemas.openxmlformats.org/drawingml/2006/table">
            <a:tbl>
              <a:tblPr firstRow="1" bandRow="1"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23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하기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방장에 있는 유저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명이 준비 완료 시 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</a:t>
                      </a: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취소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준비 취소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준비 버튼 활성화 시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508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 나가기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가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방에서 퇴장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(USER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는 로비 진입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)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방 입장</a:t>
                      </a:r>
                    </a:p>
                  </a:txBody>
                  <a:tcPr marL="47645" marR="47645" marT="13172" marB="131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52123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51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304589"/>
              </p:ext>
            </p:extLst>
          </p:nvPr>
        </p:nvGraphicFramePr>
        <p:xfrm>
          <a:off x="455115" y="1170715"/>
          <a:ext cx="11265663" cy="4624386"/>
        </p:xfrm>
        <a:graphic>
          <a:graphicData uri="http://schemas.openxmlformats.org/drawingml/2006/table">
            <a:tbl>
              <a:tblPr firstRow="1" bandRow="1"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45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움직임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↑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시계방향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90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도 회전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→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오른쪽 이동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←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왼쪽 이동</a:t>
                      </a:r>
                    </a:p>
                    <a:p>
                      <a:pPr marL="0" marR="0" indent="0" algn="l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↓ </a:t>
                      </a:r>
                      <a:r>
                        <a:rPr lang="en-US" altLang="ko-KR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: </a:t>
                      </a:r>
                      <a:r>
                        <a:rPr lang="ko-KR" altLang="en-US" sz="1600" b="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아래로 이동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같은 색상의 블록이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개 이상 모이면 폭발하여 점수와 아이템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키조작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 중 아이템 블록이 랜덤 생성되어 폭발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시 상대편</a:t>
                      </a:r>
                      <a:r>
                        <a:rPr lang="ko-KR" altLang="en-US" sz="1600" kern="0" spc="0" baseline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 에게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고딕 ExtraBold"/>
                      </a:endParaRP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고정 블록 생성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아이템 </a:t>
                      </a:r>
                    </a:p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블록 폭발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512471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0" y="173989"/>
            <a:ext cx="33657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2408099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ko-KR" altLang="en-US" sz="2267">
                <a:latin typeface="HY헤드라인M"/>
                <a:ea typeface="HY헤드라인M"/>
              </a:rPr>
              <a:t>요구사항 정의서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52114" y="1168540"/>
          <a:ext cx="11268721" cy="3107487"/>
        </p:xfrm>
        <a:graphic>
          <a:graphicData uri="http://schemas.openxmlformats.org/drawingml/2006/table">
            <a:tbl>
              <a:tblPr firstRow="1" bandRow="1"/>
              <a:tblGrid>
                <a:gridCol w="108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07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7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76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209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우선순위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중요도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전제조건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요구사항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08">
                <a:tc rowSpan="3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3541" marR="93541" marT="46770" marB="467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속도 증가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시작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시작 후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30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초마다</a:t>
                      </a:r>
                    </a:p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속도 증가</a:t>
                      </a: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 타임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645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회원 점수 획득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게임 플레이 동안 획득한 점수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75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 종료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상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600" b="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고딕 ExtraBold"/>
                        </a:rPr>
                        <a:t>블록이 게임 화면 상단 까지 쌓이면 게임 패배 및 로비 이동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latin typeface="+mj-lt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게임진행</a:t>
                      </a:r>
                      <a:endParaRPr lang="en-US" altLang="ko-KR" sz="16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48740" marR="48740" marT="13475" marB="134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76592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9254656">
            <a:off x="9261289" y="-55817"/>
            <a:ext cx="2916820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9254656">
            <a:off x="10020953" y="5363351"/>
            <a:ext cx="2742672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3800000">
            <a:off x="9494916" y="316682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13800000">
            <a:off x="10703571" y="4868020"/>
            <a:ext cx="2108342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9200000">
            <a:off x="11000123" y="1225255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3800000">
            <a:off x="8823316" y="5370921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3800000">
            <a:off x="6987174" y="3179954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19200000">
            <a:off x="7285866" y="2494575"/>
            <a:ext cx="731456" cy="671332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9200000">
            <a:off x="7052445" y="1853257"/>
            <a:ext cx="2726888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9200000">
            <a:off x="9677501" y="2771850"/>
            <a:ext cx="579843" cy="622625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9200000">
            <a:off x="9550846" y="242386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87166" y="2872625"/>
            <a:ext cx="4348480" cy="518160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39863" y="803555"/>
            <a:ext cx="201048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900" dirty="0">
                <a:gradFill flip="none" rotWithShape="1">
                  <a:gsLst>
                    <a:gs pos="100000">
                      <a:srgbClr val="DE3D6E"/>
                    </a:gs>
                    <a:gs pos="100000">
                      <a:srgbClr val="2BEDA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</a:t>
            </a:r>
            <a:endParaRPr lang="ko-KR" altLang="en-US" sz="23900" dirty="0">
              <a:gradFill flip="none" rotWithShape="1">
                <a:gsLst>
                  <a:gs pos="100000">
                    <a:srgbClr val="DE3D6E"/>
                  </a:gs>
                  <a:gs pos="100000">
                    <a:srgbClr val="2BEDA8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20596" y="2839317"/>
            <a:ext cx="210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다이어그램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44440" y="4387976"/>
            <a:ext cx="453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:</a:t>
            </a:r>
            <a:endParaRPr lang="ko-KR" altLang="en-US" sz="88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8410" y="4788085"/>
            <a:ext cx="4552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USE CASE DIAGRAM</a:t>
            </a:r>
            <a:endParaRPr lang="ko-KR" altLang="en-US" sz="36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316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39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0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sp>
        <p:nvSpPr>
          <p:cNvPr id="41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45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게임방</a:t>
            </a:r>
          </a:p>
        </p:txBody>
      </p:sp>
      <p:sp>
        <p:nvSpPr>
          <p:cNvPr id="43" name="도형 185"/>
          <p:cNvSpPr/>
          <p:nvPr/>
        </p:nvSpPr>
        <p:spPr>
          <a:xfrm>
            <a:off x="2807493" y="2895600"/>
            <a:ext cx="1720850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준비</a:t>
            </a:r>
            <a:r>
              <a:rPr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 하기</a:t>
            </a:r>
            <a:endParaRPr lang="ko-KR" altLang="en-US" sz="16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6" name="도형 187"/>
          <p:cNvSpPr/>
          <p:nvPr/>
        </p:nvSpPr>
        <p:spPr>
          <a:xfrm>
            <a:off x="9505486" y="2895596"/>
            <a:ext cx="1225550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이동</a:t>
            </a:r>
          </a:p>
        </p:txBody>
      </p:sp>
      <p:cxnSp>
        <p:nvCxnSpPr>
          <p:cNvPr id="59" name="도형 189"/>
          <p:cNvCxnSpPr>
            <a:stCxn id="43" idx="3"/>
            <a:endCxn id="23" idx="1"/>
          </p:cNvCxnSpPr>
          <p:nvPr/>
        </p:nvCxnSpPr>
        <p:spPr>
          <a:xfrm flipV="1">
            <a:off x="4528343" y="3090862"/>
            <a:ext cx="163644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도형 190"/>
          <p:cNvSpPr/>
          <p:nvPr/>
        </p:nvSpPr>
        <p:spPr>
          <a:xfrm>
            <a:off x="6723059" y="2527644"/>
            <a:ext cx="1325479" cy="1128376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게 임 시 작</a:t>
            </a:r>
          </a:p>
          <a:p>
            <a:pPr algn="ct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상세 설명 다음페이지</a:t>
            </a:r>
            <a:r>
              <a:rPr lang="en-US" altLang="ko-KR" sz="1600" b="1" dirty="0">
                <a:solidFill>
                  <a:schemeClr val="tx1"/>
                </a:solidFill>
                <a:latin typeface="나눔스퀘어 ExtraBold"/>
                <a:ea typeface="나눔스퀘어 ExtraBold"/>
              </a:rPr>
              <a:t>)</a:t>
            </a:r>
            <a:endParaRPr lang="ko-KR" altLang="en-US" sz="1600" b="1" dirty="0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66" name="도형 189"/>
          <p:cNvCxnSpPr>
            <a:stCxn id="60" idx="3"/>
            <a:endCxn id="44" idx="1"/>
          </p:cNvCxnSpPr>
          <p:nvPr/>
        </p:nvCxnSpPr>
        <p:spPr>
          <a:xfrm flipV="1">
            <a:off x="8048538" y="3090860"/>
            <a:ext cx="168340" cy="972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1422799" y="3242560"/>
            <a:ext cx="863205" cy="1266574"/>
            <a:chOff x="1065484" y="2643067"/>
            <a:chExt cx="1744794" cy="2558164"/>
          </a:xfrm>
        </p:grpSpPr>
        <p:grpSp>
          <p:nvGrpSpPr>
            <p:cNvPr id="69" name="그룹 68"/>
            <p:cNvGrpSpPr/>
            <p:nvPr/>
          </p:nvGrpSpPr>
          <p:grpSpPr>
            <a:xfrm>
              <a:off x="1147810" y="2643067"/>
              <a:ext cx="1622425" cy="2547620"/>
              <a:chOff x="1147812" y="2735929"/>
              <a:chExt cx="1622425" cy="2547620"/>
            </a:xfrm>
          </p:grpSpPr>
          <p:sp>
            <p:nvSpPr>
              <p:cNvPr id="71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72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70" name="텍스트 상자 168"/>
            <p:cNvSpPr txBox="1"/>
            <p:nvPr/>
          </p:nvSpPr>
          <p:spPr>
            <a:xfrm>
              <a:off x="1065484" y="4411829"/>
              <a:ext cx="1744794" cy="789403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b="1" dirty="0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23" name="도형 190"/>
          <p:cNvSpPr/>
          <p:nvPr/>
        </p:nvSpPr>
        <p:spPr>
          <a:xfrm>
            <a:off x="4691987" y="2895599"/>
            <a:ext cx="1856267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준비 완료</a:t>
            </a:r>
          </a:p>
        </p:txBody>
      </p:sp>
      <p:cxnSp>
        <p:nvCxnSpPr>
          <p:cNvPr id="31" name="도형 189"/>
          <p:cNvCxnSpPr>
            <a:stCxn id="23" idx="3"/>
            <a:endCxn id="60" idx="1"/>
          </p:cNvCxnSpPr>
          <p:nvPr/>
        </p:nvCxnSpPr>
        <p:spPr>
          <a:xfrm>
            <a:off x="6548254" y="3090862"/>
            <a:ext cx="174805" cy="97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도형 187"/>
          <p:cNvSpPr/>
          <p:nvPr/>
        </p:nvSpPr>
        <p:spPr>
          <a:xfrm>
            <a:off x="8216878" y="2895597"/>
            <a:ext cx="1073208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끝</a:t>
            </a:r>
          </a:p>
        </p:txBody>
      </p:sp>
      <p:cxnSp>
        <p:nvCxnSpPr>
          <p:cNvPr id="47" name="도형 189"/>
          <p:cNvCxnSpPr>
            <a:stCxn id="44" idx="3"/>
          </p:cNvCxnSpPr>
          <p:nvPr/>
        </p:nvCxnSpPr>
        <p:spPr>
          <a:xfrm>
            <a:off x="9290086" y="3090860"/>
            <a:ext cx="201644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도형 200"/>
          <p:cNvCxnSpPr/>
          <p:nvPr/>
        </p:nvCxnSpPr>
        <p:spPr>
          <a:xfrm>
            <a:off x="2290175" y="3739943"/>
            <a:ext cx="355717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도형 200"/>
          <p:cNvCxnSpPr/>
          <p:nvPr/>
        </p:nvCxnSpPr>
        <p:spPr>
          <a:xfrm>
            <a:off x="2645892" y="3739943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도형 200"/>
          <p:cNvCxnSpPr/>
          <p:nvPr/>
        </p:nvCxnSpPr>
        <p:spPr>
          <a:xfrm>
            <a:off x="2645892" y="3072223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도형 200"/>
          <p:cNvCxnSpPr/>
          <p:nvPr/>
        </p:nvCxnSpPr>
        <p:spPr>
          <a:xfrm flipH="1">
            <a:off x="2629947" y="3072223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도형 200"/>
          <p:cNvCxnSpPr/>
          <p:nvPr/>
        </p:nvCxnSpPr>
        <p:spPr>
          <a:xfrm flipH="1">
            <a:off x="2642711" y="4392616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도형 185"/>
          <p:cNvSpPr/>
          <p:nvPr/>
        </p:nvSpPr>
        <p:spPr>
          <a:xfrm>
            <a:off x="2817018" y="4200525"/>
            <a:ext cx="1368425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나가기</a:t>
            </a:r>
          </a:p>
        </p:txBody>
      </p:sp>
      <p:sp>
        <p:nvSpPr>
          <p:cNvPr id="173" name="도형 187"/>
          <p:cNvSpPr/>
          <p:nvPr/>
        </p:nvSpPr>
        <p:spPr>
          <a:xfrm>
            <a:off x="4685836" y="4200521"/>
            <a:ext cx="1225550" cy="390525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6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로비 이동</a:t>
            </a:r>
          </a:p>
        </p:txBody>
      </p:sp>
      <p:cxnSp>
        <p:nvCxnSpPr>
          <p:cNvPr id="174" name="도형 189"/>
          <p:cNvCxnSpPr>
            <a:stCxn id="172" idx="3"/>
          </p:cNvCxnSpPr>
          <p:nvPr/>
        </p:nvCxnSpPr>
        <p:spPr>
          <a:xfrm>
            <a:off x="4185443" y="4395787"/>
            <a:ext cx="516069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4455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도형 157"/>
          <p:cNvSpPr/>
          <p:nvPr/>
        </p:nvSpPr>
        <p:spPr>
          <a:xfrm>
            <a:off x="571182" y="1412876"/>
            <a:ext cx="11049636" cy="46050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229" name="도형 217"/>
          <p:cNvSpPr/>
          <p:nvPr/>
        </p:nvSpPr>
        <p:spPr>
          <a:xfrm>
            <a:off x="10172187" y="3224809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패배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39" name="도형 218"/>
          <p:cNvSpPr/>
          <p:nvPr/>
        </p:nvSpPr>
        <p:spPr>
          <a:xfrm>
            <a:off x="10172186" y="2514015"/>
            <a:ext cx="9297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승리</a:t>
            </a:r>
            <a:endParaRPr lang="ko-KR" altLang="en-US" sz="1200" b="1">
              <a:solidFill>
                <a:schemeClr val="tx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2" name="도형 222"/>
          <p:cNvSpPr/>
          <p:nvPr/>
        </p:nvSpPr>
        <p:spPr>
          <a:xfrm>
            <a:off x="6057443" y="4231326"/>
            <a:ext cx="1444191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블록 파괴</a:t>
            </a:r>
          </a:p>
        </p:txBody>
      </p:sp>
      <p:sp>
        <p:nvSpPr>
          <p:cNvPr id="255" name="도형 226"/>
          <p:cNvSpPr/>
          <p:nvPr/>
        </p:nvSpPr>
        <p:spPr>
          <a:xfrm>
            <a:off x="7625060" y="4224099"/>
            <a:ext cx="1424506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아이템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획득</a:t>
            </a:r>
          </a:p>
        </p:txBody>
      </p:sp>
      <p:sp>
        <p:nvSpPr>
          <p:cNvPr id="256" name="도형 227"/>
          <p:cNvSpPr/>
          <p:nvPr/>
        </p:nvSpPr>
        <p:spPr>
          <a:xfrm>
            <a:off x="9192858" y="4214244"/>
            <a:ext cx="1444186" cy="316379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상대방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증가</a:t>
            </a:r>
          </a:p>
        </p:txBody>
      </p:sp>
      <p:cxnSp>
        <p:nvCxnSpPr>
          <p:cNvPr id="257" name="도형 229"/>
          <p:cNvCxnSpPr>
            <a:stCxn id="255" idx="3"/>
            <a:endCxn id="256" idx="1"/>
          </p:cNvCxnSpPr>
          <p:nvPr/>
        </p:nvCxnSpPr>
        <p:spPr>
          <a:xfrm flipV="1">
            <a:off x="9049566" y="4372434"/>
            <a:ext cx="143292" cy="343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도형 230"/>
          <p:cNvCxnSpPr>
            <a:stCxn id="252" idx="3"/>
            <a:endCxn id="255" idx="1"/>
          </p:cNvCxnSpPr>
          <p:nvPr/>
        </p:nvCxnSpPr>
        <p:spPr>
          <a:xfrm flipV="1">
            <a:off x="7501634" y="4375865"/>
            <a:ext cx="123426" cy="7227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도형 196"/>
          <p:cNvSpPr/>
          <p:nvPr/>
        </p:nvSpPr>
        <p:spPr>
          <a:xfrm>
            <a:off x="1839094" y="3578654"/>
            <a:ext cx="986194" cy="303531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게임 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시작</a:t>
            </a:r>
          </a:p>
        </p:txBody>
      </p:sp>
      <p:cxnSp>
        <p:nvCxnSpPr>
          <p:cNvPr id="271" name="도형 200"/>
          <p:cNvCxnSpPr>
            <a:stCxn id="270" idx="3"/>
            <a:endCxn id="31" idx="1"/>
          </p:cNvCxnSpPr>
          <p:nvPr/>
        </p:nvCxnSpPr>
        <p:spPr>
          <a:xfrm flipV="1">
            <a:off x="2825288" y="3730419"/>
            <a:ext cx="103759" cy="1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도형 155"/>
          <p:cNvSpPr/>
          <p:nvPr/>
        </p:nvSpPr>
        <p:spPr>
          <a:xfrm>
            <a:off x="332741" y="173989"/>
            <a:ext cx="3881273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7" name="텍스트 상자 153"/>
          <p:cNvSpPr txBox="1"/>
          <p:nvPr/>
        </p:nvSpPr>
        <p:spPr>
          <a:xfrm>
            <a:off x="864922" y="155890"/>
            <a:ext cx="2813263" cy="492443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400" b="1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Usecase Diagram</a:t>
            </a:r>
          </a:p>
        </p:txBody>
      </p:sp>
      <p:sp>
        <p:nvSpPr>
          <p:cNvPr id="68" name="도형 1038"/>
          <p:cNvSpPr/>
          <p:nvPr/>
        </p:nvSpPr>
        <p:spPr>
          <a:xfrm>
            <a:off x="4639063" y="1049894"/>
            <a:ext cx="2897099" cy="725967"/>
          </a:xfrm>
          <a:prstGeom prst="rect">
            <a:avLst/>
          </a:prstGeom>
          <a:solidFill>
            <a:srgbClr val="FFFFCC"/>
          </a:solidFill>
          <a:ln w="12700" cap="flat" cmpd="sng">
            <a:solidFill>
              <a:schemeClr val="bg2">
                <a:lumMod val="25000"/>
              </a:schemeClr>
            </a:solidFill>
            <a:prstDash val="solid"/>
            <a:round/>
          </a:ln>
          <a:effectLst>
            <a:outerShdw blurRad="38100" dist="127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69" name="텍스트 상자 1039"/>
          <p:cNvSpPr txBox="1"/>
          <p:nvPr/>
        </p:nvSpPr>
        <p:spPr>
          <a:xfrm>
            <a:off x="4447040" y="1182044"/>
            <a:ext cx="3281145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defTabSz="507987">
              <a:defRPr/>
            </a:pPr>
            <a:r>
              <a:rPr lang="ko-KR" altLang="en-US" sz="2400" spc="-200">
                <a:solidFill>
                  <a:schemeClr val="bg2">
                    <a:lumMod val="10000"/>
                  </a:schemeClr>
                </a:solidFill>
                <a:latin typeface="HY헤드라인M"/>
                <a:ea typeface="HY헤드라인M"/>
              </a:rPr>
              <a:t>게임진행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946513" y="3259774"/>
            <a:ext cx="884147" cy="1249361"/>
            <a:chOff x="1029039" y="2643058"/>
            <a:chExt cx="1840134" cy="2600236"/>
          </a:xfrm>
        </p:grpSpPr>
        <p:grpSp>
          <p:nvGrpSpPr>
            <p:cNvPr id="113" name="그룹 112"/>
            <p:cNvGrpSpPr/>
            <p:nvPr/>
          </p:nvGrpSpPr>
          <p:grpSpPr>
            <a:xfrm>
              <a:off x="1147812" y="2643058"/>
              <a:ext cx="1622425" cy="2547620"/>
              <a:chOff x="1147812" y="2735929"/>
              <a:chExt cx="1622425" cy="2547620"/>
            </a:xfrm>
          </p:grpSpPr>
          <p:sp>
            <p:nvSpPr>
              <p:cNvPr id="115" name="도형 166"/>
              <p:cNvSpPr/>
              <p:nvPr/>
            </p:nvSpPr>
            <p:spPr>
              <a:xfrm>
                <a:off x="1147812" y="3661124"/>
                <a:ext cx="1622425" cy="1622425"/>
              </a:xfrm>
              <a:prstGeom prst="chord">
                <a:avLst>
                  <a:gd name="adj1" fmla="val 10763989"/>
                  <a:gd name="adj2" fmla="val 33198"/>
                </a:avLst>
              </a:prstGeom>
              <a:noFill/>
              <a:ln w="4445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rgbClr val="000000"/>
                  </a:solidFill>
                  <a:latin typeface="나눔스퀘어 ExtraBold"/>
                  <a:ea typeface="나눔스퀘어 ExtraBold"/>
                </a:endParaRPr>
              </a:p>
            </p:txBody>
          </p:sp>
          <p:sp>
            <p:nvSpPr>
              <p:cNvPr id="116" name="도형 167"/>
              <p:cNvSpPr/>
              <p:nvPr/>
            </p:nvSpPr>
            <p:spPr>
              <a:xfrm>
                <a:off x="1494522" y="2735929"/>
                <a:ext cx="928370" cy="928370"/>
              </a:xfrm>
              <a:prstGeom prst="ellipse">
                <a:avLst/>
              </a:prstGeom>
              <a:noFill/>
              <a:ln w="50800" cap="flat" cmpd="sng">
                <a:solidFill>
                  <a:srgbClr val="3A2C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121920" tIns="60960" rIns="121920" bIns="60960" anchor="ctr">
                <a:noAutofit/>
              </a:bodyPr>
              <a:lstStyle/>
              <a:p>
                <a:pPr algn="ctr">
                  <a:defRPr/>
                </a:pPr>
                <a:endParaRPr lang="ko-KR" altLang="en-US" sz="240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  <p:sp>
          <p:nvSpPr>
            <p:cNvPr id="114" name="텍스트 상자 168"/>
            <p:cNvSpPr txBox="1"/>
            <p:nvPr/>
          </p:nvSpPr>
          <p:spPr>
            <a:xfrm>
              <a:off x="1029039" y="4411849"/>
              <a:ext cx="1840134" cy="83144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anchor="t">
              <a:spAutoFit/>
            </a:bodyPr>
            <a:lstStyle/>
            <a:p>
              <a:pPr algn="ctr">
                <a:defRPr/>
              </a:pPr>
              <a:r>
                <a:rPr lang="en-US" altLang="ko-KR" sz="1900" b="1">
                  <a:solidFill>
                    <a:srgbClr val="000000"/>
                  </a:solidFill>
                  <a:latin typeface="나눔스퀘어 ExtraBold"/>
                  <a:ea typeface="나눔스퀘어 ExtraBold"/>
                </a:rPr>
                <a:t>USER</a:t>
              </a:r>
              <a:endParaRPr lang="ko-KR" altLang="en-US" sz="1900" b="1">
                <a:solidFill>
                  <a:srgbClr val="000000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81" name="도형 226"/>
          <p:cNvSpPr/>
          <p:nvPr/>
        </p:nvSpPr>
        <p:spPr>
          <a:xfrm>
            <a:off x="7149940" y="2906350"/>
            <a:ext cx="97486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점수 누적</a:t>
            </a:r>
          </a:p>
        </p:txBody>
      </p:sp>
      <p:cxnSp>
        <p:nvCxnSpPr>
          <p:cNvPr id="83" name="도형 230"/>
          <p:cNvCxnSpPr>
            <a:stCxn id="81" idx="1"/>
            <a:endCxn id="32" idx="3"/>
          </p:cNvCxnSpPr>
          <p:nvPr/>
        </p:nvCxnSpPr>
        <p:spPr>
          <a:xfrm flipH="1">
            <a:off x="7000921" y="3058116"/>
            <a:ext cx="149019" cy="4583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도형 226"/>
          <p:cNvSpPr/>
          <p:nvPr/>
        </p:nvSpPr>
        <p:spPr>
          <a:xfrm>
            <a:off x="8254199" y="2906350"/>
            <a:ext cx="1428420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상대 생존 여부</a:t>
            </a:r>
          </a:p>
        </p:txBody>
      </p:sp>
      <p:cxnSp>
        <p:nvCxnSpPr>
          <p:cNvPr id="97" name="도형 229"/>
          <p:cNvCxnSpPr>
            <a:stCxn id="96" idx="1"/>
            <a:endCxn id="81" idx="3"/>
          </p:cNvCxnSpPr>
          <p:nvPr/>
        </p:nvCxnSpPr>
        <p:spPr>
          <a:xfrm flipH="1">
            <a:off x="8124803" y="3058116"/>
            <a:ext cx="12939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도형 229"/>
          <p:cNvCxnSpPr>
            <a:stCxn id="239" idx="1"/>
            <a:endCxn id="96" idx="3"/>
          </p:cNvCxnSpPr>
          <p:nvPr/>
        </p:nvCxnSpPr>
        <p:spPr>
          <a:xfrm flipH="1">
            <a:off x="9682619" y="2665781"/>
            <a:ext cx="489567" cy="392335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도형 229"/>
          <p:cNvCxnSpPr>
            <a:stCxn id="229" idx="1"/>
            <a:endCxn id="96" idx="3"/>
          </p:cNvCxnSpPr>
          <p:nvPr/>
        </p:nvCxnSpPr>
        <p:spPr>
          <a:xfrm flipH="1" flipV="1">
            <a:off x="9682619" y="3058116"/>
            <a:ext cx="489568" cy="318459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도형 222"/>
          <p:cNvSpPr/>
          <p:nvPr/>
        </p:nvSpPr>
        <p:spPr>
          <a:xfrm>
            <a:off x="2929047" y="357865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키 조작</a:t>
            </a:r>
          </a:p>
        </p:txBody>
      </p:sp>
      <p:sp>
        <p:nvSpPr>
          <p:cNvPr id="32" name="도형 222"/>
          <p:cNvSpPr/>
          <p:nvPr/>
        </p:nvSpPr>
        <p:spPr>
          <a:xfrm>
            <a:off x="6026053" y="2910933"/>
            <a:ext cx="974868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블록 파괴</a:t>
            </a:r>
          </a:p>
        </p:txBody>
      </p:sp>
      <p:sp>
        <p:nvSpPr>
          <p:cNvPr id="35" name="도형 222"/>
          <p:cNvSpPr/>
          <p:nvPr/>
        </p:nvSpPr>
        <p:spPr>
          <a:xfrm>
            <a:off x="4064757" y="3580313"/>
            <a:ext cx="1675213" cy="303531"/>
          </a:xfrm>
          <a:prstGeom prst="rect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4</a:t>
            </a:r>
            <a:r>
              <a:rPr lang="ko-KR" altLang="en-US" sz="1200" b="1">
                <a:solidFill>
                  <a:schemeClr val="tx1"/>
                </a:solidFill>
                <a:latin typeface="나눔스퀘어 ExtraBold"/>
                <a:ea typeface="나눔스퀘어 ExtraBold"/>
              </a:rPr>
              <a:t>개이상의 같은 블록</a:t>
            </a:r>
          </a:p>
        </p:txBody>
      </p:sp>
      <p:cxnSp>
        <p:nvCxnSpPr>
          <p:cNvPr id="48" name="도형 200"/>
          <p:cNvCxnSpPr>
            <a:stCxn id="31" idx="3"/>
            <a:endCxn id="35" idx="1"/>
          </p:cNvCxnSpPr>
          <p:nvPr/>
        </p:nvCxnSpPr>
        <p:spPr>
          <a:xfrm>
            <a:off x="3903915" y="3730419"/>
            <a:ext cx="160842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도형 200"/>
          <p:cNvCxnSpPr>
            <a:stCxn id="35" idx="3"/>
          </p:cNvCxnSpPr>
          <p:nvPr/>
        </p:nvCxnSpPr>
        <p:spPr>
          <a:xfrm flipV="1">
            <a:off x="5739970" y="3730419"/>
            <a:ext cx="134898" cy="166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도형 200"/>
          <p:cNvCxnSpPr/>
          <p:nvPr/>
        </p:nvCxnSpPr>
        <p:spPr>
          <a:xfrm>
            <a:off x="5874868" y="373041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도형 200"/>
          <p:cNvCxnSpPr/>
          <p:nvPr/>
        </p:nvCxnSpPr>
        <p:spPr>
          <a:xfrm>
            <a:off x="5874868" y="3062699"/>
            <a:ext cx="0" cy="66772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도형 200"/>
          <p:cNvCxnSpPr>
            <a:stCxn id="32" idx="1"/>
          </p:cNvCxnSpPr>
          <p:nvPr/>
        </p:nvCxnSpPr>
        <p:spPr>
          <a:xfrm flipH="1">
            <a:off x="5858923" y="3062699"/>
            <a:ext cx="167130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도형 200"/>
          <p:cNvCxnSpPr>
            <a:stCxn id="252" idx="1"/>
          </p:cNvCxnSpPr>
          <p:nvPr/>
        </p:nvCxnSpPr>
        <p:spPr>
          <a:xfrm flipH="1">
            <a:off x="5871687" y="4383092"/>
            <a:ext cx="185756" cy="0"/>
          </a:xfrm>
          <a:prstGeom prst="line">
            <a:avLst/>
          </a:prstGeom>
          <a:noFill/>
          <a:ln w="25400" cap="flat" cmpd="sng">
            <a:solidFill>
              <a:srgbClr val="3A2C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82809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9254656">
            <a:off x="9261289" y="-55817"/>
            <a:ext cx="2916820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9254656">
            <a:off x="10020953" y="5363351"/>
            <a:ext cx="2742672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3800000">
            <a:off x="9494916" y="316682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13800000">
            <a:off x="10703571" y="4868020"/>
            <a:ext cx="2108342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9200000">
            <a:off x="11000123" y="1225255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3800000">
            <a:off x="8823316" y="5370921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3800000">
            <a:off x="6987174" y="3179954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19200000">
            <a:off x="7285866" y="2494575"/>
            <a:ext cx="731456" cy="671332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9200000">
            <a:off x="7052445" y="1853257"/>
            <a:ext cx="2726888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9200000">
            <a:off x="9677501" y="2771850"/>
            <a:ext cx="579843" cy="622625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9200000">
            <a:off x="9550846" y="242386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87166" y="2872625"/>
            <a:ext cx="4348480" cy="518160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39863" y="803555"/>
            <a:ext cx="201048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900" dirty="0">
                <a:gradFill flip="none" rotWithShape="1">
                  <a:gsLst>
                    <a:gs pos="100000">
                      <a:srgbClr val="DE3D6E"/>
                    </a:gs>
                    <a:gs pos="100000">
                      <a:srgbClr val="2BEDA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</a:t>
            </a:r>
            <a:endParaRPr lang="ko-KR" altLang="en-US" sz="23900" dirty="0">
              <a:gradFill flip="none" rotWithShape="1">
                <a:gsLst>
                  <a:gs pos="100000">
                    <a:srgbClr val="DE3D6E"/>
                  </a:gs>
                  <a:gs pos="100000">
                    <a:srgbClr val="2BEDA8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20596" y="2839317"/>
            <a:ext cx="210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다이어그램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44440" y="4387976"/>
            <a:ext cx="453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:</a:t>
            </a:r>
            <a:endParaRPr lang="ko-KR" altLang="en-US" sz="88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8410" y="4788085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CLASS DIAGRAM</a:t>
            </a:r>
            <a:endParaRPr lang="ko-KR" altLang="en-US" sz="36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3367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도형 157"/>
          <p:cNvSpPr/>
          <p:nvPr/>
        </p:nvSpPr>
        <p:spPr>
          <a:xfrm>
            <a:off x="78260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5" y="825433"/>
            <a:ext cx="1711082" cy="89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54" y="2491083"/>
            <a:ext cx="1870999" cy="5994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2736269"/>
            <a:ext cx="1137872" cy="6095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41" y="3552089"/>
            <a:ext cx="4073988" cy="5994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3739659"/>
            <a:ext cx="1493458" cy="6095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4" y="5970067"/>
            <a:ext cx="2031914" cy="59941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6" y="5970067"/>
            <a:ext cx="2031914" cy="59941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03" y="4761078"/>
            <a:ext cx="1737287" cy="59941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51" y="2474938"/>
            <a:ext cx="2306223" cy="609574"/>
          </a:xfrm>
          <a:prstGeom prst="rect">
            <a:avLst/>
          </a:prstGeom>
        </p:spPr>
      </p:pic>
      <p:cxnSp>
        <p:nvCxnSpPr>
          <p:cNvPr id="59" name="직선 화살표 연결선 58"/>
          <p:cNvCxnSpPr>
            <a:stCxn id="51" idx="3"/>
            <a:endCxn id="7" idx="1"/>
          </p:cNvCxnSpPr>
          <p:nvPr/>
        </p:nvCxnSpPr>
        <p:spPr>
          <a:xfrm>
            <a:off x="3144174" y="2779725"/>
            <a:ext cx="671380" cy="1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72" y="1324566"/>
            <a:ext cx="1869361" cy="609574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52" y="1720953"/>
            <a:ext cx="1635691" cy="60957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761089"/>
            <a:ext cx="1635691" cy="6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4855187"/>
            <a:ext cx="1493457" cy="59941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" y="3552089"/>
            <a:ext cx="1869361" cy="599415"/>
          </a:xfrm>
          <a:prstGeom prst="rect">
            <a:avLst/>
          </a:prstGeom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842" y="5988934"/>
            <a:ext cx="2306223" cy="609574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51" idx="3"/>
            <a:endCxn id="60" idx="1"/>
          </p:cNvCxnSpPr>
          <p:nvPr/>
        </p:nvCxnSpPr>
        <p:spPr>
          <a:xfrm flipH="1" flipV="1">
            <a:off x="2786472" y="1629353"/>
            <a:ext cx="357701" cy="1150372"/>
          </a:xfrm>
          <a:prstGeom prst="bentConnector5">
            <a:avLst>
              <a:gd name="adj1" fmla="val -68166"/>
              <a:gd name="adj2" fmla="val 50000"/>
              <a:gd name="adj3" fmla="val 1681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stCxn id="7" idx="2"/>
            <a:endCxn id="10" idx="0"/>
          </p:cNvCxnSpPr>
          <p:nvPr/>
        </p:nvCxnSpPr>
        <p:spPr>
          <a:xfrm rot="16200000" flipH="1">
            <a:off x="4855949" y="2985602"/>
            <a:ext cx="461591" cy="671382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7" idx="2"/>
            <a:endCxn id="83" idx="0"/>
          </p:cNvCxnSpPr>
          <p:nvPr/>
        </p:nvCxnSpPr>
        <p:spPr>
          <a:xfrm rot="5400000">
            <a:off x="3034421" y="1835457"/>
            <a:ext cx="461591" cy="2971675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0" idx="2"/>
            <a:endCxn id="14" idx="0"/>
          </p:cNvCxnSpPr>
          <p:nvPr/>
        </p:nvCxnSpPr>
        <p:spPr>
          <a:xfrm rot="5400000">
            <a:off x="4025905" y="3364547"/>
            <a:ext cx="609574" cy="2183489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4" idx="2"/>
            <a:endCxn id="12" idx="0"/>
          </p:cNvCxnSpPr>
          <p:nvPr/>
        </p:nvCxnSpPr>
        <p:spPr>
          <a:xfrm rot="16200000" flipH="1">
            <a:off x="3007407" y="5592033"/>
            <a:ext cx="609574" cy="146494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4" idx="2"/>
            <a:endCxn id="13" idx="0"/>
          </p:cNvCxnSpPr>
          <p:nvPr/>
        </p:nvCxnSpPr>
        <p:spPr>
          <a:xfrm rot="16200000" flipH="1">
            <a:off x="4275782" y="4323657"/>
            <a:ext cx="609574" cy="268324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0" idx="3"/>
            <a:endCxn id="76" idx="1"/>
          </p:cNvCxnSpPr>
          <p:nvPr/>
        </p:nvCxnSpPr>
        <p:spPr>
          <a:xfrm flipV="1">
            <a:off x="7459429" y="1065876"/>
            <a:ext cx="2029413" cy="27859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0" idx="3"/>
            <a:endCxn id="72" idx="1"/>
          </p:cNvCxnSpPr>
          <p:nvPr/>
        </p:nvCxnSpPr>
        <p:spPr>
          <a:xfrm flipV="1">
            <a:off x="7459429" y="2025740"/>
            <a:ext cx="2017623" cy="18260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꺾인 연결선 32"/>
          <p:cNvCxnSpPr>
            <a:stCxn id="10" idx="3"/>
            <a:endCxn id="9" idx="1"/>
          </p:cNvCxnSpPr>
          <p:nvPr/>
        </p:nvCxnSpPr>
        <p:spPr>
          <a:xfrm flipV="1">
            <a:off x="7459429" y="3041056"/>
            <a:ext cx="2029413" cy="810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0" idx="3"/>
            <a:endCxn id="11" idx="1"/>
          </p:cNvCxnSpPr>
          <p:nvPr/>
        </p:nvCxnSpPr>
        <p:spPr>
          <a:xfrm>
            <a:off x="7459429" y="3851797"/>
            <a:ext cx="2029413" cy="1926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0" idx="3"/>
            <a:endCxn id="79" idx="1"/>
          </p:cNvCxnSpPr>
          <p:nvPr/>
        </p:nvCxnSpPr>
        <p:spPr>
          <a:xfrm>
            <a:off x="7459429" y="3851797"/>
            <a:ext cx="2029413" cy="13030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0" idx="3"/>
            <a:endCxn id="127" idx="1"/>
          </p:cNvCxnSpPr>
          <p:nvPr/>
        </p:nvCxnSpPr>
        <p:spPr>
          <a:xfrm>
            <a:off x="7459429" y="3851797"/>
            <a:ext cx="2029413" cy="2441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76" idx="2"/>
          </p:cNvCxnSpPr>
          <p:nvPr/>
        </p:nvCxnSpPr>
        <p:spPr>
          <a:xfrm rot="5400000">
            <a:off x="10044619" y="1458886"/>
            <a:ext cx="350292" cy="173847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꺾인 연결선 87"/>
          <p:cNvCxnSpPr>
            <a:stCxn id="72" idx="2"/>
            <a:endCxn id="9" idx="0"/>
          </p:cNvCxnSpPr>
          <p:nvPr/>
        </p:nvCxnSpPr>
        <p:spPr>
          <a:xfrm rot="5400000">
            <a:off x="9973468" y="2414838"/>
            <a:ext cx="405742" cy="237120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9" idx="2"/>
            <a:endCxn id="11" idx="0"/>
          </p:cNvCxnSpPr>
          <p:nvPr/>
        </p:nvCxnSpPr>
        <p:spPr>
          <a:xfrm rot="16200000" flipH="1">
            <a:off x="9949766" y="3453854"/>
            <a:ext cx="393816" cy="177793"/>
          </a:xfrm>
          <a:prstGeom prst="bentConnector3">
            <a:avLst>
              <a:gd name="adj1" fmla="val 52092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꺾인 연결선 91"/>
          <p:cNvCxnSpPr/>
          <p:nvPr/>
        </p:nvCxnSpPr>
        <p:spPr>
          <a:xfrm rot="5400000">
            <a:off x="10032825" y="4420260"/>
            <a:ext cx="505954" cy="30592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꺾인 연결선 93"/>
          <p:cNvCxnSpPr>
            <a:stCxn id="79" idx="2"/>
            <a:endCxn id="127" idx="0"/>
          </p:cNvCxnSpPr>
          <p:nvPr/>
        </p:nvCxnSpPr>
        <p:spPr>
          <a:xfrm rot="16200000" flipH="1">
            <a:off x="10171597" y="5518576"/>
            <a:ext cx="534332" cy="406383"/>
          </a:xfrm>
          <a:prstGeom prst="bentConnector3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14633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디스플레이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8" y="447675"/>
            <a:ext cx="7910512" cy="584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651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6" name="Picture 2" descr="C:\Users\admin\Desktop\새 폴더\WaitRoom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375" y="747654"/>
            <a:ext cx="3607359" cy="594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새 폴더\WaitRoomFram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734" y="1652952"/>
            <a:ext cx="3607358" cy="503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279093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028" name="Picture 4" descr="C:\Users\admin\Desktop\새 폴더\WaitRoomPan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06" y="1653818"/>
            <a:ext cx="338137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7181" y="1314520"/>
            <a:ext cx="3686689" cy="1876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8067" y="3637514"/>
            <a:ext cx="3686689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1075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157"/>
          <p:cNvSpPr/>
          <p:nvPr/>
        </p:nvSpPr>
        <p:spPr>
          <a:xfrm>
            <a:off x="82377" y="618577"/>
            <a:ext cx="12035481" cy="616208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050" name="Picture 2" descr="C:\Users\admin\Desktop\새 폴더\PuyoFram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92" y="749654"/>
            <a:ext cx="3887244" cy="579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새 폴더\PuyoFram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495" y="1776046"/>
            <a:ext cx="3887244" cy="47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Desktop\새 폴더\YouPuyoPan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655" y="749654"/>
            <a:ext cx="3381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69797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20486"/>
            <a:ext cx="12035481" cy="6122582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074" name="Picture 2" descr="C:\Users\admin\Desktop\새 폴더\MePuyoPane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051" y="826472"/>
            <a:ext cx="3954185" cy="430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\Desktop\새 폴더\MePuyoPanel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051" y="5136032"/>
            <a:ext cx="3954185" cy="145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\Desktop\새 폴더\MePuyoPanel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44" y="986640"/>
            <a:ext cx="3954185" cy="414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dmin\Desktop\새 폴더\MePuyoPanel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44" y="5136032"/>
            <a:ext cx="3954185" cy="14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551029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22" y="931139"/>
            <a:ext cx="2943636" cy="3943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609" y="931139"/>
            <a:ext cx="2676899" cy="1876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3" y="901064"/>
            <a:ext cx="2943636" cy="49727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063" y="931138"/>
            <a:ext cx="2145876" cy="25625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41" y="3698104"/>
            <a:ext cx="281026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40110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도형 157"/>
          <p:cNvSpPr/>
          <p:nvPr/>
        </p:nvSpPr>
        <p:spPr>
          <a:xfrm>
            <a:off x="82377" y="653143"/>
            <a:ext cx="12035481" cy="60899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78807" y="851392"/>
            <a:ext cx="3299581" cy="5781778"/>
            <a:chOff x="6371962" y="612127"/>
            <a:chExt cx="3299581" cy="57817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1962" y="612127"/>
              <a:ext cx="3299581" cy="2747162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965" y="3359289"/>
              <a:ext cx="3295578" cy="3034616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61256" y="76202"/>
            <a:ext cx="2383972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rPr>
              <a:t>Game_ClassDiagram</a:t>
            </a:r>
            <a:endParaRPr lang="ko-KR" altLang="en-US" dirty="0">
              <a:solidFill>
                <a:schemeClr val="tx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Picture 2" descr="C:\Users\admin\Desktop\chk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805483" y="826601"/>
            <a:ext cx="2972045" cy="5806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862844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9254656">
            <a:off x="9261289" y="-55817"/>
            <a:ext cx="2916820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9254656">
            <a:off x="10020953" y="5363351"/>
            <a:ext cx="2742672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3800000">
            <a:off x="9494916" y="316682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13800000">
            <a:off x="10703571" y="4868020"/>
            <a:ext cx="2108342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9200000">
            <a:off x="11000123" y="1225255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3800000">
            <a:off x="8823316" y="5370921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3800000">
            <a:off x="6987174" y="3179954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19200000">
            <a:off x="7285866" y="2494575"/>
            <a:ext cx="731456" cy="671332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9200000">
            <a:off x="7052445" y="1853257"/>
            <a:ext cx="2726888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9200000">
            <a:off x="9677501" y="2771850"/>
            <a:ext cx="579843" cy="622625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9200000">
            <a:off x="9550846" y="242386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87166" y="2872625"/>
            <a:ext cx="4348480" cy="518160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39863" y="803555"/>
            <a:ext cx="201048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900" dirty="0">
                <a:gradFill flip="none" rotWithShape="1">
                  <a:gsLst>
                    <a:gs pos="100000">
                      <a:srgbClr val="DE3D6E"/>
                    </a:gs>
                    <a:gs pos="100000">
                      <a:srgbClr val="2BEDA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3</a:t>
            </a:r>
            <a:endParaRPr lang="ko-KR" altLang="en-US" sz="23900" dirty="0">
              <a:gradFill flip="none" rotWithShape="1">
                <a:gsLst>
                  <a:gs pos="100000">
                    <a:srgbClr val="DE3D6E"/>
                  </a:gs>
                  <a:gs pos="100000">
                    <a:srgbClr val="2BEDA8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20596" y="2839317"/>
            <a:ext cx="2100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다이어그램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44440" y="4387976"/>
            <a:ext cx="453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:</a:t>
            </a:r>
            <a:endParaRPr lang="ko-KR" altLang="en-US" sz="88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8410" y="4788085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DB </a:t>
            </a:r>
            <a:r>
              <a:rPr lang="ko-KR" altLang="en-US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명세서</a:t>
            </a:r>
          </a:p>
        </p:txBody>
      </p:sp>
    </p:spTree>
    <p:extLst>
      <p:ext uri="{BB962C8B-B14F-4D97-AF65-F5344CB8AC3E}">
        <p14:creationId xmlns:p14="http://schemas.microsoft.com/office/powerpoint/2010/main" val="39333678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도형 155"/>
          <p:cNvSpPr/>
          <p:nvPr/>
        </p:nvSpPr>
        <p:spPr>
          <a:xfrm>
            <a:off x="332741" y="173989"/>
            <a:ext cx="2891185" cy="567691"/>
          </a:xfrm>
          <a:prstGeom prst="ribbon2">
            <a:avLst>
              <a:gd name="adj1" fmla="val 18403"/>
              <a:gd name="adj2" fmla="val 75000"/>
            </a:avLst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anchor="ctr">
            <a:noAutofit/>
          </a:bodyPr>
          <a:lstStyle/>
          <a:p>
            <a:pPr algn="ctr" defTabSz="507987">
              <a:defRPr/>
            </a:pPr>
            <a:endParaRPr lang="ko-KR" altLang="en-US" sz="2400">
              <a:latin typeface="맑은 고딕"/>
              <a:ea typeface="맑은 고딕"/>
            </a:endParaRPr>
          </a:p>
        </p:txBody>
      </p:sp>
      <p:sp>
        <p:nvSpPr>
          <p:cNvPr id="50" name="텍스트 상자 153"/>
          <p:cNvSpPr txBox="1"/>
          <p:nvPr/>
        </p:nvSpPr>
        <p:spPr>
          <a:xfrm>
            <a:off x="815827" y="155889"/>
            <a:ext cx="1925327" cy="471989"/>
          </a:xfrm>
          <a:prstGeom prst="rect">
            <a:avLst/>
          </a:prstGeom>
          <a:noFill/>
        </p:spPr>
        <p:txBody>
          <a:bodyPr vert="horz" wrap="square" lIns="121920" tIns="60960" rIns="121920" bIns="60960" anchor="t">
            <a:spAutoFit/>
          </a:bodyPr>
          <a:lstStyle/>
          <a:p>
            <a:pPr algn="ctr" defTabSz="507987">
              <a:defRPr/>
            </a:pPr>
            <a:r>
              <a:rPr lang="en-US" altLang="ko-KR" sz="2267">
                <a:latin typeface="HY헤드라인M"/>
                <a:ea typeface="HY헤드라인M"/>
              </a:rPr>
              <a:t>Table</a:t>
            </a:r>
            <a:r>
              <a:rPr lang="ko-KR" altLang="en-US" sz="2267">
                <a:latin typeface="HY헤드라인M"/>
                <a:ea typeface="HY헤드라인M"/>
              </a:rPr>
              <a:t>명세서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51261" y="1170440"/>
          <a:ext cx="11268720" cy="3888484"/>
        </p:xfrm>
        <a:graphic>
          <a:graphicData uri="http://schemas.openxmlformats.org/drawingml/2006/table">
            <a:tbl>
              <a:tblPr firstRow="1" bandRow="1"/>
              <a:tblGrid>
                <a:gridCol w="1883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3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66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009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테이블 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GAMEROOM</a:t>
                      </a:r>
                      <a:endParaRPr lang="en-US" sz="1800" b="1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90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시스템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Attribute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한글명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Data type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내용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NO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Integer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게임방 번호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</a:t>
                      </a: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1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방장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076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800" b="1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3</a:t>
                      </a:r>
                      <a:endParaRPr lang="en-US" sz="1800" b="1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USER2</a:t>
                      </a:r>
                      <a:endParaRPr lang="en-US" altLang="ko-KR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유저</a:t>
                      </a: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2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varchar2</a:t>
                      </a:r>
                      <a:endParaRPr lang="ko-KR" altLang="en-US"/>
                    </a:p>
                  </a:txBody>
                  <a:tcPr marL="91517" marR="91517" marT="45758" marB="457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나눔고딕 ExtraBold"/>
                          <a:ea typeface="나눔고딕 ExtraBold"/>
                        </a:rPr>
                        <a:t>플레이어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latin typeface="나눔고딕 ExtraBold"/>
                        <a:ea typeface="나눔고딕 ExtraBold"/>
                      </a:endParaRPr>
                    </a:p>
                  </a:txBody>
                  <a:tcPr marL="88323" marR="88323" marT="24419" marB="2441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5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77459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16" y="-1203767"/>
            <a:ext cx="532436" cy="625033"/>
          </a:xfrm>
          <a:prstGeom prst="rect">
            <a:avLst/>
          </a:prstGeom>
          <a:solidFill>
            <a:srgbClr val="1415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65" y="-1504455"/>
            <a:ext cx="4181475" cy="1057275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-890292" y="482112"/>
            <a:ext cx="11628778" cy="7391529"/>
            <a:chOff x="-890292" y="482112"/>
            <a:chExt cx="11628778" cy="7391529"/>
          </a:xfrm>
        </p:grpSpPr>
        <p:sp>
          <p:nvSpPr>
            <p:cNvPr id="9" name="사다리꼴 8"/>
            <p:cNvSpPr/>
            <p:nvPr/>
          </p:nvSpPr>
          <p:spPr>
            <a:xfrm rot="19560000">
              <a:off x="-848620" y="1358758"/>
              <a:ext cx="10779374" cy="508339"/>
            </a:xfrm>
            <a:prstGeom prst="trapezoid">
              <a:avLst>
                <a:gd name="adj" fmla="val 63920"/>
              </a:avLst>
            </a:prstGeom>
            <a:solidFill>
              <a:srgbClr val="D1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9683686">
              <a:off x="97710" y="4202189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D1FA00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다리꼴 11"/>
            <p:cNvSpPr/>
            <p:nvPr/>
          </p:nvSpPr>
          <p:spPr>
            <a:xfrm rot="12788903" flipH="1">
              <a:off x="-890292" y="7365302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D1FA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/>
            <p:cNvSpPr/>
            <p:nvPr/>
          </p:nvSpPr>
          <p:spPr>
            <a:xfrm rot="19560000">
              <a:off x="-727030" y="482112"/>
              <a:ext cx="9062978" cy="508339"/>
            </a:xfrm>
            <a:prstGeom prst="trapezoid">
              <a:avLst>
                <a:gd name="adj" fmla="val 63920"/>
              </a:avLst>
            </a:prstGeom>
            <a:solidFill>
              <a:srgbClr val="DE3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다리꼴 7"/>
            <p:cNvSpPr/>
            <p:nvPr/>
          </p:nvSpPr>
          <p:spPr>
            <a:xfrm rot="19560000">
              <a:off x="-664983" y="1288653"/>
              <a:ext cx="8595184" cy="508339"/>
            </a:xfrm>
            <a:prstGeom prst="trapezoid">
              <a:avLst>
                <a:gd name="adj" fmla="val 63920"/>
              </a:avLst>
            </a:prstGeom>
            <a:solidFill>
              <a:srgbClr val="2B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/>
            <p:cNvSpPr/>
            <p:nvPr/>
          </p:nvSpPr>
          <p:spPr>
            <a:xfrm rot="19683686">
              <a:off x="78795" y="2833068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DE3D6E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다리꼴 9"/>
            <p:cNvSpPr/>
            <p:nvPr/>
          </p:nvSpPr>
          <p:spPr>
            <a:xfrm rot="12788903" flipH="1">
              <a:off x="-882564" y="6020328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DE3D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19683686">
              <a:off x="96574" y="3515714"/>
              <a:ext cx="478255" cy="528380"/>
            </a:xfrm>
            <a:prstGeom prst="triangle">
              <a:avLst>
                <a:gd name="adj" fmla="val 49170"/>
              </a:avLst>
            </a:prstGeom>
            <a:solidFill>
              <a:srgbClr val="2BEDA8"/>
            </a:solidFill>
            <a:ln>
              <a:noFill/>
            </a:ln>
            <a:effectLst>
              <a:outerShdw blurRad="101600" dist="50800" algn="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다리꼴 10"/>
            <p:cNvSpPr/>
            <p:nvPr/>
          </p:nvSpPr>
          <p:spPr>
            <a:xfrm rot="12788903" flipH="1">
              <a:off x="-874837" y="6694634"/>
              <a:ext cx="11613323" cy="508339"/>
            </a:xfrm>
            <a:prstGeom prst="trapezoid">
              <a:avLst>
                <a:gd name="adj" fmla="val 63920"/>
              </a:avLst>
            </a:prstGeom>
            <a:solidFill>
              <a:srgbClr val="2B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395058" y="18484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L" panose="02020603020101020101" pitchFamily="18" charset="-127"/>
                <a:ea typeface="210 나무고딕 L" panose="02020603020101020101" pitchFamily="18" charset="-127"/>
              </a:rPr>
              <a:t>JAVA</a:t>
            </a:r>
            <a:endParaRPr lang="ko-KR" altLang="en-US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210 나무고딕 L" panose="02020603020101020101" pitchFamily="18" charset="-127"/>
              <a:ea typeface="210 나무고딕 L" panose="02020603020101020101" pitchFamily="18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856892" y="3173499"/>
            <a:ext cx="1212807" cy="1212807"/>
          </a:xfrm>
          <a:prstGeom prst="ellipse">
            <a:avLst/>
          </a:prstGeom>
          <a:noFill/>
          <a:ln w="34925">
            <a:solidFill>
              <a:srgbClr val="D6BC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9B36D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8988" y="3227809"/>
            <a:ext cx="38331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감사합니다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979830" y="3487515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D6BC50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END</a:t>
            </a:r>
            <a:endParaRPr lang="ko-KR" altLang="en-US" sz="32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D6BC50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252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디스플레이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657225"/>
            <a:ext cx="8774112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Desktop\디스플레이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738187"/>
            <a:ext cx="8726488" cy="541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8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Desktop\디스플레이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389" y="309564"/>
            <a:ext cx="7872412" cy="62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844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9254656">
            <a:off x="9261289" y="-55817"/>
            <a:ext cx="2916820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rot="19254656">
            <a:off x="10020953" y="5363351"/>
            <a:ext cx="2742672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13800000">
            <a:off x="9494916" y="316682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rot="13800000">
            <a:off x="10703571" y="4868020"/>
            <a:ext cx="2108342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 rot="19200000">
            <a:off x="11000123" y="1225255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 rot="13800000">
            <a:off x="8823316" y="5370921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 rot="13800000">
            <a:off x="6987174" y="3179954"/>
            <a:ext cx="2393965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 rot="19200000">
            <a:off x="7285866" y="2494575"/>
            <a:ext cx="731456" cy="671332"/>
          </a:xfrm>
          <a:prstGeom prst="rect">
            <a:avLst/>
          </a:prstGeom>
          <a:solidFill>
            <a:srgbClr val="DE3D6E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 rot="19200000">
            <a:off x="7052445" y="1853257"/>
            <a:ext cx="2726888" cy="671332"/>
          </a:xfrm>
          <a:prstGeom prst="rect">
            <a:avLst/>
          </a:prstGeom>
          <a:solidFill>
            <a:srgbClr val="DE3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 rot="19200000">
            <a:off x="9677501" y="2771850"/>
            <a:ext cx="579843" cy="622625"/>
          </a:xfrm>
          <a:prstGeom prst="rect">
            <a:avLst/>
          </a:prstGeom>
          <a:solidFill>
            <a:srgbClr val="2BEDA8"/>
          </a:solidFill>
          <a:ln>
            <a:noFill/>
          </a:ln>
          <a:effectLst>
            <a:outerShdw blurRad="101600" dist="508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rot="19200000">
            <a:off x="9550846" y="2423867"/>
            <a:ext cx="1662575" cy="622625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887166" y="2872625"/>
            <a:ext cx="4348480" cy="518160"/>
          </a:xfrm>
          <a:prstGeom prst="rect">
            <a:avLst/>
          </a:prstGeom>
          <a:solidFill>
            <a:srgbClr val="2BE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65511" y="803555"/>
            <a:ext cx="195919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900" dirty="0">
                <a:gradFill flip="none" rotWithShape="1">
                  <a:gsLst>
                    <a:gs pos="100000">
                      <a:srgbClr val="DE3D6E"/>
                    </a:gs>
                    <a:gs pos="100000">
                      <a:srgbClr val="2BEDA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1</a:t>
            </a:r>
            <a:endParaRPr lang="ko-KR" altLang="en-US" sz="23900" dirty="0">
              <a:gradFill flip="none" rotWithShape="1">
                <a:gsLst>
                  <a:gs pos="100000">
                    <a:srgbClr val="DE3D6E"/>
                  </a:gs>
                  <a:gs pos="100000">
                    <a:srgbClr val="2BEDA8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a타이틀고딕4" panose="02020600000000000000" pitchFamily="18" charset="-127"/>
              <a:ea typeface="a타이틀고딕4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44346" y="2839317"/>
            <a:ext cx="3097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현행 시스템 파악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644440" y="4387976"/>
            <a:ext cx="45397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:</a:t>
            </a:r>
            <a:endParaRPr lang="ko-KR" altLang="en-US" sz="88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98410" y="4788085"/>
            <a:ext cx="3451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현 시스템 </a:t>
            </a:r>
            <a:r>
              <a:rPr lang="en-US" altLang="ko-KR" sz="3600" b="1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210 나무고딕 B" panose="02020603020101020101" pitchFamily="18" charset="-127"/>
                <a:ea typeface="210 나무고딕 B" panose="02020603020101020101" pitchFamily="18" charset="-127"/>
              </a:rPr>
              <a:t>DBMS</a:t>
            </a:r>
            <a:endParaRPr lang="ko-KR" altLang="en-US" sz="3600" b="1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210 나무고딕 B" panose="02020603020101020101" pitchFamily="18" charset="-127"/>
              <a:ea typeface="210 나무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1490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338</TotalTime>
  <Words>869</Words>
  <Application>Microsoft Office PowerPoint</Application>
  <PresentationFormat>와이드스크린</PresentationFormat>
  <Paragraphs>353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6" baseType="lpstr">
      <vt:lpstr>210 나무고딕 B</vt:lpstr>
      <vt:lpstr>210 나무고딕 L</vt:lpstr>
      <vt:lpstr>나눔스퀘어라운드 Bold</vt:lpstr>
      <vt:lpstr>나눔스퀘어 Bold</vt:lpstr>
      <vt:lpstr>Arial Unicode MS</vt:lpstr>
      <vt:lpstr>나눔고딕</vt:lpstr>
      <vt:lpstr>나눔스퀘어라운드 ExtraBold</vt:lpstr>
      <vt:lpstr>맑은 고딕</vt:lpstr>
      <vt:lpstr>HY헤드라인M</vt:lpstr>
      <vt:lpstr>HY견고딕</vt:lpstr>
      <vt:lpstr>Arial</vt:lpstr>
      <vt:lpstr>나눔바른고딕</vt:lpstr>
      <vt:lpstr>Cambria</vt:lpstr>
      <vt:lpstr>HY엽서M</vt:lpstr>
      <vt:lpstr>나눔고딕 ExtraBold</vt:lpstr>
      <vt:lpstr>a타이틀고딕4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admin</cp:lastModifiedBy>
  <cp:revision>35</cp:revision>
  <dcterms:created xsi:type="dcterms:W3CDTF">2018-05-02T09:12:30Z</dcterms:created>
  <dcterms:modified xsi:type="dcterms:W3CDTF">2020-08-06T06:28:38Z</dcterms:modified>
</cp:coreProperties>
</file>